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ebp" ContentType="image/webp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media/image26.jpg" ContentType="image/unknown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82" r:id="rId4"/>
    <p:sldId id="309" r:id="rId5"/>
    <p:sldId id="308" r:id="rId6"/>
    <p:sldId id="265" r:id="rId7"/>
    <p:sldId id="310" r:id="rId8"/>
    <p:sldId id="301" r:id="rId9"/>
  </p:sldIdLst>
  <p:sldSz cx="18288000" cy="10287000"/>
  <p:notesSz cx="6858000" cy="9144000"/>
  <p:embeddedFontLst>
    <p:embeddedFont>
      <p:font typeface="Arial Black" panose="020B0A04020102020204" pitchFamily="34" charset="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649"/>
    <a:srgbClr val="663300"/>
    <a:srgbClr val="FFFFFF"/>
    <a:srgbClr val="C5D1DC"/>
    <a:srgbClr val="66FFFF"/>
    <a:srgbClr val="FEFFFF"/>
    <a:srgbClr val="FDF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164" y="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>
          <a:gsLst>
            <a:gs pos="0">
              <a:schemeClr val="bg2">
                <a:lumMod val="75000"/>
              </a:schemeClr>
            </a:gs>
            <a:gs pos="100000">
              <a:srgbClr val="FFFFFF">
                <a:alpha val="100000"/>
              </a:srgbClr>
            </a:gs>
          </a:gsLst>
          <a:lin ang="5400000" scaled="1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chemeClr val="bg2">
                <a:lumMod val="75000"/>
              </a:schemeClr>
            </a:gs>
            <a:gs pos="100000">
              <a:srgbClr val="FFFFFF">
                <a:alpha val="100000"/>
              </a:srgbClr>
            </a:gs>
          </a:gsLst>
          <a:lin ang="5400000" scaled="1"/>
        </a:gra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453420381934488E-2"/>
          <c:y val="2.8345536266196635E-2"/>
          <c:w val="0.9083509602989549"/>
          <c:h val="0.7617812186393268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List1!$B$1:$B$2</c:f>
              <c:strCache>
                <c:ptCount val="2"/>
                <c:pt idx="0">
                  <c:v>Počet pacientů</c:v>
                </c:pt>
                <c:pt idx="1">
                  <c:v>0-18,99let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List1!$A$3:$A$16</c:f>
              <c:strCache>
                <c:ptCount val="14"/>
                <c:pt idx="0">
                  <c:v>ZZS hlavního města Prahy</c:v>
                </c:pt>
                <c:pt idx="1">
                  <c:v>ZZS Moravskoslezského kraje</c:v>
                </c:pt>
                <c:pt idx="2">
                  <c:v>ZZS Středočeského kraje</c:v>
                </c:pt>
                <c:pt idx="3">
                  <c:v>ZZS Jihomoravského kraje</c:v>
                </c:pt>
                <c:pt idx="4">
                  <c:v>ZZS Ústeckého kraje</c:v>
                </c:pt>
                <c:pt idx="5">
                  <c:v>ZZS Jihočeského kraje</c:v>
                </c:pt>
                <c:pt idx="6">
                  <c:v>ZZS Libereckého kraje</c:v>
                </c:pt>
                <c:pt idx="7">
                  <c:v>ZZS Plzeňského kraje</c:v>
                </c:pt>
                <c:pt idx="8">
                  <c:v>ZZS Zlínského kraje</c:v>
                </c:pt>
                <c:pt idx="9">
                  <c:v>ZZS Olomouckého kraje</c:v>
                </c:pt>
                <c:pt idx="10">
                  <c:v>ZZS Královéhradeckého kraje</c:v>
                </c:pt>
                <c:pt idx="11">
                  <c:v>ZZS Pardubického kraje</c:v>
                </c:pt>
                <c:pt idx="12">
                  <c:v>ZZS Kraje Vysočina</c:v>
                </c:pt>
                <c:pt idx="13">
                  <c:v>ZZS Karlovarského kraje</c:v>
                </c:pt>
              </c:strCache>
            </c:strRef>
          </c:cat>
          <c:val>
            <c:numRef>
              <c:f>List1!$B$3:$B$16</c:f>
              <c:numCache>
                <c:formatCode>#,##0</c:formatCode>
                <c:ptCount val="14"/>
                <c:pt idx="0">
                  <c:v>11968</c:v>
                </c:pt>
                <c:pt idx="1">
                  <c:v>8971</c:v>
                </c:pt>
                <c:pt idx="2">
                  <c:v>12270</c:v>
                </c:pt>
                <c:pt idx="3">
                  <c:v>7514</c:v>
                </c:pt>
                <c:pt idx="4">
                  <c:v>7489</c:v>
                </c:pt>
                <c:pt idx="5">
                  <c:v>6227</c:v>
                </c:pt>
                <c:pt idx="6">
                  <c:v>4379</c:v>
                </c:pt>
                <c:pt idx="7">
                  <c:v>4156</c:v>
                </c:pt>
                <c:pt idx="8">
                  <c:v>3484</c:v>
                </c:pt>
                <c:pt idx="9">
                  <c:v>3890</c:v>
                </c:pt>
                <c:pt idx="10">
                  <c:v>4140</c:v>
                </c:pt>
                <c:pt idx="11">
                  <c:v>4007</c:v>
                </c:pt>
                <c:pt idx="12">
                  <c:v>3246</c:v>
                </c:pt>
                <c:pt idx="13">
                  <c:v>2818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0-496E-BF56-FFF306F4F1F3}"/>
            </c:ext>
          </c:extLst>
        </c:ser>
        <c:ser>
          <c:idx val="1"/>
          <c:order val="1"/>
          <c:tx>
            <c:strRef>
              <c:f>List1!$C$1:$C$2</c:f>
              <c:strCache>
                <c:ptCount val="2"/>
                <c:pt idx="0">
                  <c:v>Počet pacientů</c:v>
                </c:pt>
                <c:pt idx="1">
                  <c:v>19 až 64,99 let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List1!$A$3:$A$16</c:f>
              <c:strCache>
                <c:ptCount val="14"/>
                <c:pt idx="0">
                  <c:v>ZZS hlavního města Prahy</c:v>
                </c:pt>
                <c:pt idx="1">
                  <c:v>ZZS Moravskoslezského kraje</c:v>
                </c:pt>
                <c:pt idx="2">
                  <c:v>ZZS Středočeského kraje</c:v>
                </c:pt>
                <c:pt idx="3">
                  <c:v>ZZS Jihomoravského kraje</c:v>
                </c:pt>
                <c:pt idx="4">
                  <c:v>ZZS Ústeckého kraje</c:v>
                </c:pt>
                <c:pt idx="5">
                  <c:v>ZZS Jihočeského kraje</c:v>
                </c:pt>
                <c:pt idx="6">
                  <c:v>ZZS Libereckého kraje</c:v>
                </c:pt>
                <c:pt idx="7">
                  <c:v>ZZS Plzeňského kraje</c:v>
                </c:pt>
                <c:pt idx="8">
                  <c:v>ZZS Zlínského kraje</c:v>
                </c:pt>
                <c:pt idx="9">
                  <c:v>ZZS Olomouckého kraje</c:v>
                </c:pt>
                <c:pt idx="10">
                  <c:v>ZZS Královéhradeckého kraje</c:v>
                </c:pt>
                <c:pt idx="11">
                  <c:v>ZZS Pardubického kraje</c:v>
                </c:pt>
                <c:pt idx="12">
                  <c:v>ZZS Kraje Vysočina</c:v>
                </c:pt>
                <c:pt idx="13">
                  <c:v>ZZS Karlovarského kraje</c:v>
                </c:pt>
              </c:strCache>
            </c:strRef>
          </c:cat>
          <c:val>
            <c:numRef>
              <c:f>List1!$C$3:$C$16</c:f>
              <c:numCache>
                <c:formatCode>#,##0</c:formatCode>
                <c:ptCount val="14"/>
                <c:pt idx="0">
                  <c:v>64800</c:v>
                </c:pt>
                <c:pt idx="1">
                  <c:v>45287</c:v>
                </c:pt>
                <c:pt idx="2">
                  <c:v>51464</c:v>
                </c:pt>
                <c:pt idx="3">
                  <c:v>40308</c:v>
                </c:pt>
                <c:pt idx="4">
                  <c:v>36226</c:v>
                </c:pt>
                <c:pt idx="5">
                  <c:v>24885</c:v>
                </c:pt>
                <c:pt idx="6">
                  <c:v>25328</c:v>
                </c:pt>
                <c:pt idx="7">
                  <c:v>27365</c:v>
                </c:pt>
                <c:pt idx="8">
                  <c:v>17425</c:v>
                </c:pt>
                <c:pt idx="9">
                  <c:v>19365</c:v>
                </c:pt>
                <c:pt idx="10">
                  <c:v>22569</c:v>
                </c:pt>
                <c:pt idx="11">
                  <c:v>22840</c:v>
                </c:pt>
                <c:pt idx="12">
                  <c:v>12716</c:v>
                </c:pt>
                <c:pt idx="13">
                  <c:v>12819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80-496E-BF56-FFF306F4F1F3}"/>
            </c:ext>
          </c:extLst>
        </c:ser>
        <c:ser>
          <c:idx val="2"/>
          <c:order val="2"/>
          <c:tx>
            <c:strRef>
              <c:f>List1!$D$1:$D$2</c:f>
              <c:strCache>
                <c:ptCount val="2"/>
                <c:pt idx="0">
                  <c:v>Počet pacientů</c:v>
                </c:pt>
                <c:pt idx="1">
                  <c:v>nad 65 let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List1!$A$3:$A$16</c:f>
              <c:strCache>
                <c:ptCount val="14"/>
                <c:pt idx="0">
                  <c:v>ZZS hlavního města Prahy</c:v>
                </c:pt>
                <c:pt idx="1">
                  <c:v>ZZS Moravskoslezského kraje</c:v>
                </c:pt>
                <c:pt idx="2">
                  <c:v>ZZS Středočeského kraje</c:v>
                </c:pt>
                <c:pt idx="3">
                  <c:v>ZZS Jihomoravského kraje</c:v>
                </c:pt>
                <c:pt idx="4">
                  <c:v>ZZS Ústeckého kraje</c:v>
                </c:pt>
                <c:pt idx="5">
                  <c:v>ZZS Jihočeského kraje</c:v>
                </c:pt>
                <c:pt idx="6">
                  <c:v>ZZS Libereckého kraje</c:v>
                </c:pt>
                <c:pt idx="7">
                  <c:v>ZZS Plzeňského kraje</c:v>
                </c:pt>
                <c:pt idx="8">
                  <c:v>ZZS Zlínského kraje</c:v>
                </c:pt>
                <c:pt idx="9">
                  <c:v>ZZS Olomouckého kraje</c:v>
                </c:pt>
                <c:pt idx="10">
                  <c:v>ZZS Královéhradeckého kraje</c:v>
                </c:pt>
                <c:pt idx="11">
                  <c:v>ZZS Pardubického kraje</c:v>
                </c:pt>
                <c:pt idx="12">
                  <c:v>ZZS Kraje Vysočina</c:v>
                </c:pt>
                <c:pt idx="13">
                  <c:v>ZZS Karlovarského kraje</c:v>
                </c:pt>
              </c:strCache>
            </c:strRef>
          </c:cat>
          <c:val>
            <c:numRef>
              <c:f>List1!$D$3:$D$16</c:f>
              <c:numCache>
                <c:formatCode>#,##0</c:formatCode>
                <c:ptCount val="14"/>
                <c:pt idx="0">
                  <c:v>57404</c:v>
                </c:pt>
                <c:pt idx="1">
                  <c:v>62310</c:v>
                </c:pt>
                <c:pt idx="2">
                  <c:v>66439</c:v>
                </c:pt>
                <c:pt idx="3">
                  <c:v>48695</c:v>
                </c:pt>
                <c:pt idx="4">
                  <c:v>44579</c:v>
                </c:pt>
                <c:pt idx="5">
                  <c:v>34729</c:v>
                </c:pt>
                <c:pt idx="6">
                  <c:v>24571</c:v>
                </c:pt>
                <c:pt idx="7">
                  <c:v>28263</c:v>
                </c:pt>
                <c:pt idx="8">
                  <c:v>28931</c:v>
                </c:pt>
                <c:pt idx="9">
                  <c:v>29485</c:v>
                </c:pt>
                <c:pt idx="10">
                  <c:v>23686</c:v>
                </c:pt>
                <c:pt idx="11">
                  <c:v>28496</c:v>
                </c:pt>
                <c:pt idx="12">
                  <c:v>16749</c:v>
                </c:pt>
                <c:pt idx="13">
                  <c:v>19315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80-496E-BF56-FFF306F4F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651922192"/>
        <c:axId val="651922552"/>
        <c:axId val="0"/>
      </c:bar3DChart>
      <c:catAx>
        <c:axId val="65192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1922552"/>
        <c:crosses val="autoZero"/>
        <c:auto val="1"/>
        <c:lblAlgn val="ctr"/>
        <c:lblOffset val="100"/>
        <c:noMultiLvlLbl val="0"/>
      </c:catAx>
      <c:valAx>
        <c:axId val="65192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192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'Tís. vol. '!$B$37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564-46A7-9565-48A06C197EF9}"/>
              </c:ext>
            </c:extLst>
          </c:dPt>
          <c:dPt>
            <c:idx val="1"/>
            <c:bubble3D val="0"/>
            <c:spPr>
              <a:solidFill>
                <a:srgbClr val="EC1649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64-46A7-9565-48A06C197EF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64-46A7-9565-48A06C197EF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564-46A7-9565-48A06C197EF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564-46A7-9565-48A06C197EF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564-46A7-9565-48A06C197EF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564-46A7-9565-48A06C197EF9}"/>
                </c:ext>
              </c:extLst>
            </c:dLbl>
            <c:dLbl>
              <c:idx val="2"/>
              <c:layout>
                <c:manualLayout>
                  <c:x val="-9.6325999437133492E-2"/>
                  <c:y val="-9.3594067776747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64-46A7-9565-48A06C197EF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8564-46A7-9565-48A06C197EF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8564-46A7-9565-48A06C197E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'Tís. vol. '!$A$38:$A$42</c:f>
              <c:strCache>
                <c:ptCount val="5"/>
                <c:pt idx="0">
                  <c:v>ZZS ČR - celkový počet řešených událostí celkem</c:v>
                </c:pt>
                <c:pt idx="1">
                  <c:v>I. stupeň naléhavosti</c:v>
                </c:pt>
                <c:pt idx="2">
                  <c:v>II. stupeň naléhavosti</c:v>
                </c:pt>
                <c:pt idx="3">
                  <c:v>III. stupeň naléhavosti</c:v>
                </c:pt>
                <c:pt idx="4">
                  <c:v>IV. stupeň naléhavosti </c:v>
                </c:pt>
              </c:strCache>
            </c:strRef>
          </c:cat>
          <c:val>
            <c:numRef>
              <c:f>'Tís. vol. '!$B$38:$B$42</c:f>
              <c:numCache>
                <c:formatCode>#,##0</c:formatCode>
                <c:ptCount val="5"/>
                <c:pt idx="1">
                  <c:v>37556</c:v>
                </c:pt>
                <c:pt idx="2">
                  <c:v>264023</c:v>
                </c:pt>
                <c:pt idx="3">
                  <c:v>682691</c:v>
                </c:pt>
                <c:pt idx="4">
                  <c:v>37778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64-46A7-9565-48A06C197EF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7C16F-8F66-4032-AA91-E7D63E53D52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BFF4-E093-4C35-8A3E-EE7E23438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41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eb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4.jpeg"/><Relationship Id="rId7" Type="http://schemas.openxmlformats.org/officeDocument/2006/relationships/image" Target="../media/image8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.jpeg"/><Relationship Id="rId5" Type="http://schemas.microsoft.com/office/2007/relationships/hdphoto" Target="../media/hdphoto2.wdp"/><Relationship Id="rId10" Type="http://schemas.openxmlformats.org/officeDocument/2006/relationships/image" Target="../media/image14.jp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ebp"/><Relationship Id="rId3" Type="http://schemas.openxmlformats.org/officeDocument/2006/relationships/image" Target="../media/image20.jpg"/><Relationship Id="rId7" Type="http://schemas.openxmlformats.org/officeDocument/2006/relationships/image" Target="../media/image24.jpe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Relationship Id="rId6" Type="http://schemas.microsoft.com/office/2007/relationships/hdphoto" Target="../media/hdphoto5.wdp"/><Relationship Id="rId5" Type="http://schemas.openxmlformats.org/officeDocument/2006/relationships/image" Target="../media/image28.png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ebp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100000">
              <a:srgbClr val="FF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07982" y="3256696"/>
            <a:ext cx="9592145" cy="4573125"/>
            <a:chOff x="0" y="-38100"/>
            <a:chExt cx="3802162" cy="2253325"/>
          </a:xfrm>
          <a:gradFill>
            <a:gsLst>
              <a:gs pos="0">
                <a:schemeClr val="bg2">
                  <a:lumMod val="75000"/>
                </a:schemeClr>
              </a:gs>
              <a:gs pos="100000">
                <a:srgbClr val="FFFFFF">
                  <a:alpha val="100000"/>
                </a:srgbClr>
              </a:gs>
            </a:gsLst>
            <a:lin ang="5400000" scaled="1"/>
          </a:gra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3802162" cy="2215225"/>
            </a:xfrm>
            <a:custGeom>
              <a:avLst/>
              <a:gdLst/>
              <a:ahLst/>
              <a:cxnLst/>
              <a:rect l="l" t="t" r="r" b="b"/>
              <a:pathLst>
                <a:path w="3802162" h="2215225">
                  <a:moveTo>
                    <a:pt x="0" y="0"/>
                  </a:moveTo>
                  <a:lnTo>
                    <a:pt x="3802162" y="0"/>
                  </a:lnTo>
                  <a:lnTo>
                    <a:pt x="3802162" y="2215225"/>
                  </a:lnTo>
                  <a:lnTo>
                    <a:pt x="0" y="2215225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802162" cy="2253325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725400" y="-471741"/>
            <a:ext cx="5706591" cy="11384561"/>
            <a:chOff x="0" y="0"/>
            <a:chExt cx="1502971" cy="2998403"/>
          </a:xfr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grpSpPr>
        <p:sp>
          <p:nvSpPr>
            <p:cNvPr id="7" name="Freeform 7"/>
            <p:cNvSpPr/>
            <p:nvPr/>
          </p:nvSpPr>
          <p:spPr>
            <a:xfrm>
              <a:off x="0" y="0"/>
              <a:ext cx="1502971" cy="2998403"/>
            </a:xfrm>
            <a:custGeom>
              <a:avLst/>
              <a:gdLst/>
              <a:ahLst/>
              <a:cxnLst/>
              <a:rect l="l" t="t" r="r" b="b"/>
              <a:pathLst>
                <a:path w="1502971" h="2998403">
                  <a:moveTo>
                    <a:pt x="0" y="0"/>
                  </a:moveTo>
                  <a:lnTo>
                    <a:pt x="1502971" y="0"/>
                  </a:lnTo>
                  <a:lnTo>
                    <a:pt x="1502971" y="2998403"/>
                  </a:lnTo>
                  <a:lnTo>
                    <a:pt x="0" y="2998403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1502971" cy="3036503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2C799C05-A83A-93CF-6DBD-0CF67003980F}"/>
              </a:ext>
            </a:extLst>
          </p:cNvPr>
          <p:cNvSpPr txBox="1"/>
          <p:nvPr/>
        </p:nvSpPr>
        <p:spPr>
          <a:xfrm>
            <a:off x="993618" y="3467100"/>
            <a:ext cx="82790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dirty="0">
                <a:solidFill>
                  <a:srgbClr val="663300"/>
                </a:solidFill>
              </a:rPr>
              <a:t>Statistika činnosti</a:t>
            </a:r>
          </a:p>
          <a:p>
            <a:pPr algn="ctr"/>
            <a:r>
              <a:rPr lang="cs-CZ" sz="8800" dirty="0">
                <a:solidFill>
                  <a:srgbClr val="663300"/>
                </a:solidFill>
              </a:rPr>
              <a:t>ZZS ČR </a:t>
            </a:r>
          </a:p>
          <a:p>
            <a:pPr algn="ctr"/>
            <a:r>
              <a:rPr lang="cs-CZ" sz="8800" dirty="0">
                <a:solidFill>
                  <a:srgbClr val="663300"/>
                </a:solidFill>
              </a:rPr>
              <a:t>za rok 2024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333786-19FD-92D3-0505-2A654F2B7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77600" y="127860"/>
            <a:ext cx="3946036" cy="240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D27F6C2D-A715-E05F-4323-953C45C8D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0" y="2933700"/>
            <a:ext cx="8137864" cy="542524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3757AA-98AE-0F85-11BA-C63CF425D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2">
            <a:extLst>
              <a:ext uri="{FF2B5EF4-FFF2-40B4-BE49-F238E27FC236}">
                <a16:creationId xmlns:a16="http://schemas.microsoft.com/office/drawing/2014/main" id="{4634810D-ACEF-ED35-A470-6F39A957CD79}"/>
              </a:ext>
            </a:extLst>
          </p:cNvPr>
          <p:cNvSpPr txBox="1"/>
          <p:nvPr/>
        </p:nvSpPr>
        <p:spPr>
          <a:xfrm>
            <a:off x="6022362" y="4060597"/>
            <a:ext cx="2013706" cy="212988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359"/>
              </a:lnSpc>
            </a:pPr>
            <a:endParaRPr/>
          </a:p>
        </p:txBody>
      </p:sp>
      <p:pic>
        <p:nvPicPr>
          <p:cNvPr id="64" name="Obrázek 63">
            <a:extLst>
              <a:ext uri="{FF2B5EF4-FFF2-40B4-BE49-F238E27FC236}">
                <a16:creationId xmlns:a16="http://schemas.microsoft.com/office/drawing/2014/main" id="{7AE8162E-CBEC-41E3-1976-CF979A828E4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218" y="1561295"/>
            <a:ext cx="13278595" cy="7469209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rgbClr val="FFFFFF">
                  <a:alpha val="100000"/>
                </a:srgbClr>
              </a:gs>
            </a:gsLst>
            <a:lin ang="5400000" scaled="1"/>
          </a:gra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E4830CAF-088F-9DAE-2133-3AAA92303938}"/>
              </a:ext>
            </a:extLst>
          </p:cNvPr>
          <p:cNvGrpSpPr/>
          <p:nvPr/>
        </p:nvGrpSpPr>
        <p:grpSpPr>
          <a:xfrm>
            <a:off x="12286302" y="1061782"/>
            <a:ext cx="2325899" cy="2286000"/>
            <a:chOff x="1301596" y="-211667"/>
            <a:chExt cx="6350000" cy="63500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F44B3B2-8517-5476-1396-BFA5ED700415}"/>
                </a:ext>
              </a:extLst>
            </p:cNvPr>
            <p:cNvSpPr/>
            <p:nvPr/>
          </p:nvSpPr>
          <p:spPr>
            <a:xfrm>
              <a:off x="1301596" y="-211667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4AAD"/>
            </a:solidFill>
          </p:spPr>
          <p:txBody>
            <a:bodyPr/>
            <a:lstStyle/>
            <a:p>
              <a:endParaRPr lang="cs-CZ" dirty="0"/>
            </a:p>
          </p:txBody>
        </p:sp>
      </p:grpSp>
      <p:grpSp>
        <p:nvGrpSpPr>
          <p:cNvPr id="17" name="Group 17">
            <a:extLst>
              <a:ext uri="{FF2B5EF4-FFF2-40B4-BE49-F238E27FC236}">
                <a16:creationId xmlns:a16="http://schemas.microsoft.com/office/drawing/2014/main" id="{B5415BB4-D51B-2D00-5C94-74F712F237FC}"/>
              </a:ext>
            </a:extLst>
          </p:cNvPr>
          <p:cNvGrpSpPr/>
          <p:nvPr/>
        </p:nvGrpSpPr>
        <p:grpSpPr>
          <a:xfrm>
            <a:off x="13105993" y="3900743"/>
            <a:ext cx="3358701" cy="2343151"/>
            <a:chOff x="76200" y="-12939"/>
            <a:chExt cx="1173719" cy="812800"/>
          </a:xfrm>
        </p:grpSpPr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C1C5EEA9-0E04-4B13-3D63-E3F888C7192C}"/>
                </a:ext>
              </a:extLst>
            </p:cNvPr>
            <p:cNvSpPr/>
            <p:nvPr/>
          </p:nvSpPr>
          <p:spPr>
            <a:xfrm>
              <a:off x="437119" y="-12939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24065"/>
            </a:solidFill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66EB8100-C2F6-86BF-F371-395F32FADF82}"/>
                </a:ext>
              </a:extLst>
            </p:cNvPr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359"/>
                </a:lnSpc>
              </a:pPr>
              <a:endParaRPr/>
            </a:p>
          </p:txBody>
        </p:sp>
      </p:grp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4AD8E721-462C-A3CD-5A24-B8EEA9A16B95}"/>
              </a:ext>
            </a:extLst>
          </p:cNvPr>
          <p:cNvSpPr txBox="1"/>
          <p:nvPr/>
        </p:nvSpPr>
        <p:spPr>
          <a:xfrm>
            <a:off x="-381000" y="300448"/>
            <a:ext cx="136724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663300"/>
                </a:solidFill>
              </a:rPr>
              <a:t>Zdravotnické záchranné služby České republiky v roce 2024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DA5D4E62-DF88-985C-6740-7A2EBEC051A5}"/>
              </a:ext>
            </a:extLst>
          </p:cNvPr>
          <p:cNvSpPr txBox="1"/>
          <p:nvPr/>
        </p:nvSpPr>
        <p:spPr>
          <a:xfrm>
            <a:off x="12921153" y="1755451"/>
            <a:ext cx="1201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322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FB6B1399-1CFC-4211-EA37-60972121DE8C}"/>
              </a:ext>
            </a:extLst>
          </p:cNvPr>
          <p:cNvSpPr txBox="1"/>
          <p:nvPr/>
        </p:nvSpPr>
        <p:spPr>
          <a:xfrm>
            <a:off x="14836497" y="4656819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620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4AEF9F80-60B3-ACCE-EE39-201376F39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36497" y="1403886"/>
            <a:ext cx="1174904" cy="117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F0CA159-D857-2054-D2AE-0AE862CA1871}"/>
              </a:ext>
            </a:extLst>
          </p:cNvPr>
          <p:cNvSpPr txBox="1"/>
          <p:nvPr/>
        </p:nvSpPr>
        <p:spPr>
          <a:xfrm>
            <a:off x="15116503" y="2578790"/>
            <a:ext cx="278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výjezdových základen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FC86CE-039E-051F-5223-8233A2A993A0}"/>
              </a:ext>
            </a:extLst>
          </p:cNvPr>
          <p:cNvSpPr txBox="1"/>
          <p:nvPr/>
        </p:nvSpPr>
        <p:spPr>
          <a:xfrm>
            <a:off x="16507075" y="5125537"/>
            <a:ext cx="1500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posádek záchranných služeb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4BA52-CFC5-EEF1-BF26-66E55192E78E}"/>
              </a:ext>
            </a:extLst>
          </p:cNvPr>
          <p:cNvSpPr txBox="1"/>
          <p:nvPr/>
        </p:nvSpPr>
        <p:spPr>
          <a:xfrm>
            <a:off x="805078" y="7090201"/>
            <a:ext cx="1630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1 723</a:t>
            </a:r>
          </a:p>
        </p:txBody>
      </p:sp>
      <p:sp>
        <p:nvSpPr>
          <p:cNvPr id="9" name="AutoShape 2" descr="Home Elderly Retirement Home Seniors House Vector Icon Black Silhouette — Stockový vektor">
            <a:extLst>
              <a:ext uri="{FF2B5EF4-FFF2-40B4-BE49-F238E27FC236}">
                <a16:creationId xmlns:a16="http://schemas.microsoft.com/office/drawing/2014/main" id="{B3293909-952B-DF38-F506-D9B110F302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91600" y="4991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15DC5575-15C6-3E0F-3184-C76025808489}"/>
              </a:ext>
            </a:extLst>
          </p:cNvPr>
          <p:cNvSpPr/>
          <p:nvPr/>
        </p:nvSpPr>
        <p:spPr>
          <a:xfrm>
            <a:off x="17195975" y="4431925"/>
            <a:ext cx="701675" cy="711575"/>
          </a:xfrm>
          <a:custGeom>
            <a:avLst/>
            <a:gdLst/>
            <a:ahLst/>
            <a:cxnLst/>
            <a:rect l="l" t="t" r="r" b="b"/>
            <a:pathLst>
              <a:path w="1201103" h="1201102">
                <a:moveTo>
                  <a:pt x="0" y="0"/>
                </a:moveTo>
                <a:lnTo>
                  <a:pt x="1201103" y="0"/>
                </a:lnTo>
                <a:lnTo>
                  <a:pt x="1201103" y="1201102"/>
                </a:lnTo>
                <a:lnTo>
                  <a:pt x="0" y="120110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CA29174B-2885-8BB6-570E-DCF4C9DD785E}"/>
              </a:ext>
            </a:extLst>
          </p:cNvPr>
          <p:cNvSpPr/>
          <p:nvPr/>
        </p:nvSpPr>
        <p:spPr>
          <a:xfrm>
            <a:off x="16574266" y="4240417"/>
            <a:ext cx="819995" cy="923330"/>
          </a:xfrm>
          <a:custGeom>
            <a:avLst/>
            <a:gdLst/>
            <a:ahLst/>
            <a:cxnLst/>
            <a:rect l="l" t="t" r="r" b="b"/>
            <a:pathLst>
              <a:path w="1282835" h="1282835">
                <a:moveTo>
                  <a:pt x="0" y="0"/>
                </a:moveTo>
                <a:lnTo>
                  <a:pt x="1282835" y="0"/>
                </a:lnTo>
                <a:lnTo>
                  <a:pt x="1282835" y="1282834"/>
                </a:lnTo>
                <a:lnTo>
                  <a:pt x="0" y="128283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D14287E1-1D21-B66B-9698-A9C8C3A18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94233" y="7711538"/>
            <a:ext cx="3846856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77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9"/>
          <p:cNvSpPr/>
          <p:nvPr/>
        </p:nvSpPr>
        <p:spPr>
          <a:xfrm rot="5400000">
            <a:off x="-3601879" y="5846389"/>
            <a:ext cx="10244979" cy="0"/>
          </a:xfrm>
          <a:prstGeom prst="line">
            <a:avLst/>
          </a:prstGeom>
          <a:ln w="38100" cap="flat">
            <a:solidFill>
              <a:srgbClr val="DCFAFA"/>
            </a:solidFill>
            <a:prstDash val="solid"/>
            <a:headEnd type="none" w="sm" len="sm"/>
            <a:tailEnd type="none" w="sm" len="sm"/>
          </a:ln>
        </p:spPr>
      </p:sp>
      <p:pic>
        <p:nvPicPr>
          <p:cNvPr id="42" name="Obrázek 41">
            <a:extLst>
              <a:ext uri="{FF2B5EF4-FFF2-40B4-BE49-F238E27FC236}">
                <a16:creationId xmlns:a16="http://schemas.microsoft.com/office/drawing/2014/main" id="{EDE9A74A-79F8-8532-5096-25D349FEDAB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8448" y="581219"/>
            <a:ext cx="1898308" cy="1512319"/>
          </a:xfrm>
          <a:prstGeom prst="rect">
            <a:avLst/>
          </a:prstGeom>
        </p:spPr>
      </p:pic>
      <p:pic>
        <p:nvPicPr>
          <p:cNvPr id="45" name="Obrázek 44">
            <a:extLst>
              <a:ext uri="{FF2B5EF4-FFF2-40B4-BE49-F238E27FC236}">
                <a16:creationId xmlns:a16="http://schemas.microsoft.com/office/drawing/2014/main" id="{4E138220-D854-8157-EF5D-8CD7F81CD04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2432" y="4241272"/>
            <a:ext cx="1716892" cy="1718076"/>
          </a:xfrm>
          <a:prstGeom prst="rect">
            <a:avLst/>
          </a:prstGeom>
        </p:spPr>
      </p:pic>
      <p:pic>
        <p:nvPicPr>
          <p:cNvPr id="51" name="Obrázek 50">
            <a:extLst>
              <a:ext uri="{FF2B5EF4-FFF2-40B4-BE49-F238E27FC236}">
                <a16:creationId xmlns:a16="http://schemas.microsoft.com/office/drawing/2014/main" id="{B367BFD8-ECD8-6162-DCDF-00FBC91EB6F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603" y="6586502"/>
            <a:ext cx="1470322" cy="147032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53" name="Obrázek 52">
            <a:extLst>
              <a:ext uri="{FF2B5EF4-FFF2-40B4-BE49-F238E27FC236}">
                <a16:creationId xmlns:a16="http://schemas.microsoft.com/office/drawing/2014/main" id="{E2F6ACF4-4499-EE2D-155C-EB9C45C2802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4064" y="8021958"/>
            <a:ext cx="2265042" cy="2265042"/>
          </a:xfrm>
          <a:prstGeom prst="rect">
            <a:avLst/>
          </a:prstGeom>
        </p:spPr>
      </p:pic>
      <p:pic>
        <p:nvPicPr>
          <p:cNvPr id="55" name="Obrázek 54">
            <a:extLst>
              <a:ext uri="{FF2B5EF4-FFF2-40B4-BE49-F238E27FC236}">
                <a16:creationId xmlns:a16="http://schemas.microsoft.com/office/drawing/2014/main" id="{14D709A1-84AB-D54B-D07C-31920D50A23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8724" y="2114686"/>
            <a:ext cx="1983454" cy="1983454"/>
          </a:xfrm>
          <a:prstGeom prst="rect">
            <a:avLst/>
          </a:prstGeom>
        </p:spPr>
      </p:pic>
      <p:sp>
        <p:nvSpPr>
          <p:cNvPr id="50" name="TextovéPole 49">
            <a:extLst>
              <a:ext uri="{FF2B5EF4-FFF2-40B4-BE49-F238E27FC236}">
                <a16:creationId xmlns:a16="http://schemas.microsoft.com/office/drawing/2014/main" id="{9F709648-B0CD-17D6-4CF1-4B23D5F0BC1F}"/>
              </a:ext>
            </a:extLst>
          </p:cNvPr>
          <p:cNvSpPr txBox="1"/>
          <p:nvPr/>
        </p:nvSpPr>
        <p:spPr>
          <a:xfrm>
            <a:off x="8303568" y="1152712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cs-CZ" sz="2800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výjezdy za minutu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3B2375A-52E1-03ED-7114-9F1A510CDE05}"/>
              </a:ext>
            </a:extLst>
          </p:cNvPr>
          <p:cNvSpPr txBox="1"/>
          <p:nvPr/>
        </p:nvSpPr>
        <p:spPr>
          <a:xfrm>
            <a:off x="7112178" y="2857500"/>
            <a:ext cx="4851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138</a:t>
            </a:r>
            <a:r>
              <a:rPr lang="cs-CZ" sz="2800" dirty="0">
                <a:latin typeface="Arial Black" panose="020B0A04020102020204" pitchFamily="34" charset="0"/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výjezdů</a:t>
            </a:r>
            <a:r>
              <a:rPr lang="cs-CZ" sz="2800" dirty="0">
                <a:latin typeface="Arial Black" panose="020B0A04020102020204" pitchFamily="34" charset="0"/>
              </a:rPr>
              <a:t> za hodinu </a:t>
            </a:r>
          </a:p>
        </p:txBody>
      </p: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E631B56F-41D2-34DA-8994-090E74DB5E3E}"/>
              </a:ext>
            </a:extLst>
          </p:cNvPr>
          <p:cNvSpPr txBox="1"/>
          <p:nvPr/>
        </p:nvSpPr>
        <p:spPr>
          <a:xfrm>
            <a:off x="5970760" y="4838700"/>
            <a:ext cx="5459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3 322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výjezdů  za 24 hodin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78BFA0A5-862E-B5B1-41CF-1EF55B261C71}"/>
              </a:ext>
            </a:extLst>
          </p:cNvPr>
          <p:cNvSpPr txBox="1"/>
          <p:nvPr/>
        </p:nvSpPr>
        <p:spPr>
          <a:xfrm>
            <a:off x="7234064" y="7148057"/>
            <a:ext cx="5225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101 050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výjezdů měsíčně 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5B27136B-8F38-3E74-6617-1F81D276AD33}"/>
              </a:ext>
            </a:extLst>
          </p:cNvPr>
          <p:cNvSpPr txBox="1"/>
          <p:nvPr/>
        </p:nvSpPr>
        <p:spPr>
          <a:xfrm>
            <a:off x="8928665" y="8683270"/>
            <a:ext cx="82925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1 212 600 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výjezdů ročně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DE519AA-2940-2560-32A0-A0CAB2AFA1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129" y="2414674"/>
            <a:ext cx="5003671" cy="4452606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D1986007-C843-7327-ED99-C6F4AF27C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150" y="3955335"/>
            <a:ext cx="2900518" cy="176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812A71E9-1EF2-F78C-DB3E-624DEB733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577532"/>
              </p:ext>
            </p:extLst>
          </p:nvPr>
        </p:nvGraphicFramePr>
        <p:xfrm>
          <a:off x="533399" y="1104900"/>
          <a:ext cx="17221202" cy="7569363"/>
        </p:xfrm>
        <a:graphic>
          <a:graphicData uri="http://schemas.openxmlformats.org/drawingml/2006/table">
            <a:tbl>
              <a:tblPr/>
              <a:tblGrid>
                <a:gridCol w="3112117">
                  <a:extLst>
                    <a:ext uri="{9D8B030D-6E8A-4147-A177-3AD203B41FA5}">
                      <a16:colId xmlns:a16="http://schemas.microsoft.com/office/drawing/2014/main" val="4187681998"/>
                    </a:ext>
                  </a:extLst>
                </a:gridCol>
                <a:gridCol w="996370">
                  <a:extLst>
                    <a:ext uri="{9D8B030D-6E8A-4147-A177-3AD203B41FA5}">
                      <a16:colId xmlns:a16="http://schemas.microsoft.com/office/drawing/2014/main" val="3098231588"/>
                    </a:ext>
                  </a:extLst>
                </a:gridCol>
                <a:gridCol w="1033272">
                  <a:extLst>
                    <a:ext uri="{9D8B030D-6E8A-4147-A177-3AD203B41FA5}">
                      <a16:colId xmlns:a16="http://schemas.microsoft.com/office/drawing/2014/main" val="1612189110"/>
                    </a:ext>
                  </a:extLst>
                </a:gridCol>
                <a:gridCol w="1143979">
                  <a:extLst>
                    <a:ext uri="{9D8B030D-6E8A-4147-A177-3AD203B41FA5}">
                      <a16:colId xmlns:a16="http://schemas.microsoft.com/office/drawing/2014/main" val="2062127469"/>
                    </a:ext>
                  </a:extLst>
                </a:gridCol>
                <a:gridCol w="947166">
                  <a:extLst>
                    <a:ext uri="{9D8B030D-6E8A-4147-A177-3AD203B41FA5}">
                      <a16:colId xmlns:a16="http://schemas.microsoft.com/office/drawing/2014/main" val="1241737281"/>
                    </a:ext>
                  </a:extLst>
                </a:gridCol>
                <a:gridCol w="1033272">
                  <a:extLst>
                    <a:ext uri="{9D8B030D-6E8A-4147-A177-3AD203B41FA5}">
                      <a16:colId xmlns:a16="http://schemas.microsoft.com/office/drawing/2014/main" val="659206507"/>
                    </a:ext>
                  </a:extLst>
                </a:gridCol>
                <a:gridCol w="971766">
                  <a:extLst>
                    <a:ext uri="{9D8B030D-6E8A-4147-A177-3AD203B41FA5}">
                      <a16:colId xmlns:a16="http://schemas.microsoft.com/office/drawing/2014/main" val="3320646200"/>
                    </a:ext>
                  </a:extLst>
                </a:gridCol>
                <a:gridCol w="1131679">
                  <a:extLst>
                    <a:ext uri="{9D8B030D-6E8A-4147-A177-3AD203B41FA5}">
                      <a16:colId xmlns:a16="http://schemas.microsoft.com/office/drawing/2014/main" val="3893272446"/>
                    </a:ext>
                  </a:extLst>
                </a:gridCol>
                <a:gridCol w="1217785">
                  <a:extLst>
                    <a:ext uri="{9D8B030D-6E8A-4147-A177-3AD203B41FA5}">
                      <a16:colId xmlns:a16="http://schemas.microsoft.com/office/drawing/2014/main" val="3708379225"/>
                    </a:ext>
                  </a:extLst>
                </a:gridCol>
                <a:gridCol w="1020972">
                  <a:extLst>
                    <a:ext uri="{9D8B030D-6E8A-4147-A177-3AD203B41FA5}">
                      <a16:colId xmlns:a16="http://schemas.microsoft.com/office/drawing/2014/main" val="1383717633"/>
                    </a:ext>
                  </a:extLst>
                </a:gridCol>
                <a:gridCol w="1020972">
                  <a:extLst>
                    <a:ext uri="{9D8B030D-6E8A-4147-A177-3AD203B41FA5}">
                      <a16:colId xmlns:a16="http://schemas.microsoft.com/office/drawing/2014/main" val="2688169030"/>
                    </a:ext>
                  </a:extLst>
                </a:gridCol>
                <a:gridCol w="947166">
                  <a:extLst>
                    <a:ext uri="{9D8B030D-6E8A-4147-A177-3AD203B41FA5}">
                      <a16:colId xmlns:a16="http://schemas.microsoft.com/office/drawing/2014/main" val="3353756908"/>
                    </a:ext>
                  </a:extLst>
                </a:gridCol>
                <a:gridCol w="922566">
                  <a:extLst>
                    <a:ext uri="{9D8B030D-6E8A-4147-A177-3AD203B41FA5}">
                      <a16:colId xmlns:a16="http://schemas.microsoft.com/office/drawing/2014/main" val="375541905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866935316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973994550"/>
                    </a:ext>
                  </a:extLst>
                </a:gridCol>
              </a:tblGrid>
              <a:tr h="345646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cs-CZ" sz="4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j-lt"/>
                        </a:rPr>
                        <a:t>Statistika výjezdové činnosti ZZS České republiky</a:t>
                      </a:r>
                    </a:p>
                  </a:txBody>
                  <a:tcPr marL="3911" marR="3911" marT="39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033553"/>
                  </a:ext>
                </a:extLst>
              </a:tr>
              <a:tr h="437818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cs-CZ" sz="400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3911" marR="3911" marT="3911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061532"/>
                  </a:ext>
                </a:extLst>
              </a:tr>
              <a:tr h="48664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Celkový počet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Celkový počet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Celkový počet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výjezdů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82586"/>
                  </a:ext>
                </a:extLst>
              </a:tr>
              <a:tr h="4866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událostí*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výjezdů**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pacientů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úrazy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AIM (AKS)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CMP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škodlivé použití 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zahájených KPR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doprav. nehody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0-18,99let 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19-64,99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 65 let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výj. základen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výj. skupin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44519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hlavního města Prahy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133 057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144 974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132 169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25 408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4 397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12 015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63 645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56 509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49034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Moravskoslezského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125 596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138 487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126 588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24 789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2 791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3 277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2 950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9 511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52 503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64 574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30134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Středočeského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137 910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163 632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139 421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23 831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2 317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4 102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5 010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13 372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54 746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71 303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366934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Jihomoravského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95 228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107 647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96 299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20 365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2 442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2 840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4 015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7 759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40 238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48 302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96285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Ústeckého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89 658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103 789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91 448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16 088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2 028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2 621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7 203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38 229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46 016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918696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Jihočeského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68 895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83 290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69 718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15 036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1 706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6 758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27 760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35 200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101839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Libereckého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51 898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66 076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51 704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10 213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4 791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20 815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26 098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02788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Plzeňského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62 199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76 332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64 901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11 162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2 485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4 529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23 688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29 473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615966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Zlínského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51 395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61 276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52 362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12 291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1 472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3 860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20 043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28 459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8930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Olomouckého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55 862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59 656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55 990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11 695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1 998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4 589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21 708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29 693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288086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Královéhradeckého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52 289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57 760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51 393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12 788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1 905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2 356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4 111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19 015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28 267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54210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Pardubického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48 593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55 685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48 805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10 470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3 767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45 038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25 987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186440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Kraje Vysočina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44 891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49 865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33 357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9 480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3 430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1 896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3 588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12 970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16 799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247989"/>
                  </a:ext>
                </a:extLst>
              </a:tr>
              <a:tr h="35716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Karlovarského kraje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37 978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44 131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38 063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7 317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921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3 093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15 272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19 698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84602"/>
                  </a:ext>
                </a:extLst>
              </a:tr>
              <a:tr h="36868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 ČR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1 055 449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1 212 600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1 052 218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210 933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8 795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23 564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30 072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7 663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30 665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88 946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455 670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526 378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3911" marR="3911" marT="3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07435"/>
                  </a:ext>
                </a:extLst>
              </a:tr>
            </a:tbl>
          </a:graphicData>
        </a:graphic>
      </p:graphicFrame>
      <p:pic>
        <p:nvPicPr>
          <p:cNvPr id="14" name="Picture 2">
            <a:extLst>
              <a:ext uri="{FF2B5EF4-FFF2-40B4-BE49-F238E27FC236}">
                <a16:creationId xmlns:a16="http://schemas.microsoft.com/office/drawing/2014/main" id="{5D07ADF6-D16C-2282-BDF8-8EB505C45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63800" y="221535"/>
            <a:ext cx="2900518" cy="176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89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9E4774-CE9A-0C93-3C43-CCBB39DBD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>
            <a:extLst>
              <a:ext uri="{FF2B5EF4-FFF2-40B4-BE49-F238E27FC236}">
                <a16:creationId xmlns:a16="http://schemas.microsoft.com/office/drawing/2014/main" id="{B4A13022-16C5-B2BA-D9EE-E120938F86C1}"/>
              </a:ext>
            </a:extLst>
          </p:cNvPr>
          <p:cNvSpPr txBox="1"/>
          <p:nvPr/>
        </p:nvSpPr>
        <p:spPr>
          <a:xfrm>
            <a:off x="365874" y="419100"/>
            <a:ext cx="15713612" cy="707886"/>
          </a:xfrm>
          <a:prstGeom prst="rect">
            <a:avLst/>
          </a:prstGeom>
          <a:solidFill>
            <a:srgbClr val="FEFFFF"/>
          </a:solidFill>
        </p:spPr>
        <p:txBody>
          <a:bodyPr wrap="square">
            <a:spAutoFit/>
          </a:bodyPr>
          <a:lstStyle/>
          <a:p>
            <a:pPr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sz="4000" b="1" dirty="0">
                <a:solidFill>
                  <a:srgbClr val="663300"/>
                </a:solidFill>
              </a:rPr>
              <a:t>Věkové kategorie </a:t>
            </a:r>
            <a:r>
              <a:rPr lang="cs-CZ" sz="4000" b="1" baseline="0" dirty="0">
                <a:solidFill>
                  <a:srgbClr val="663300"/>
                </a:solidFill>
              </a:rPr>
              <a:t>pacientů ošetřených ZZS ČR v roce 2024   </a:t>
            </a:r>
            <a:endParaRPr lang="cs-CZ" sz="4000" b="1" dirty="0">
              <a:solidFill>
                <a:srgbClr val="663300"/>
              </a:solidFill>
            </a:endParaRP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2628680B-ABCC-4CBF-90AB-70850AF9FC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864436"/>
              </p:ext>
            </p:extLst>
          </p:nvPr>
        </p:nvGraphicFramePr>
        <p:xfrm>
          <a:off x="365874" y="1359146"/>
          <a:ext cx="10378326" cy="864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8AFA862B-2EF0-35FF-FBE5-D46A5BD88C9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19762" y="3175570"/>
            <a:ext cx="963765" cy="1288630"/>
          </a:xfrm>
          <a:prstGeom prst="rect">
            <a:avLst/>
          </a:prstGeom>
          <a:solidFill>
            <a:srgbClr val="FDFAF0"/>
          </a:solidFill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4C790E9-0AA8-3DF3-62F6-567E4F1BE06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19762" y="5143500"/>
            <a:ext cx="832465" cy="13019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2DBE22F-EA1B-B24F-32B4-ECE89727421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01301" y="6835953"/>
            <a:ext cx="954791" cy="1393688"/>
          </a:xfrm>
          <a:prstGeom prst="rect">
            <a:avLst/>
          </a:prstGeom>
          <a:gradFill flip="none" rotWithShape="1">
            <a:gsLst>
              <a:gs pos="8200">
                <a:srgbClr val="C9C2A0"/>
              </a:gs>
              <a:gs pos="0">
                <a:schemeClr val="bg2">
                  <a:lumMod val="75000"/>
                </a:schemeClr>
              </a:gs>
              <a:gs pos="100000">
                <a:srgbClr val="FFFFFF">
                  <a:alpha val="100000"/>
                </a:srgbClr>
              </a:gs>
            </a:gsLst>
            <a:lin ang="16200000" scaled="1"/>
            <a:tileRect/>
          </a:gradFill>
        </p:spPr>
      </p:pic>
      <p:pic>
        <p:nvPicPr>
          <p:cNvPr id="11" name="Obrázek 10" descr="Obsah obrázku text, skica, Sluchátka, sluchátka&#10;&#10;Popis byl vytvořen automaticky">
            <a:extLst>
              <a:ext uri="{FF2B5EF4-FFF2-40B4-BE49-F238E27FC236}">
                <a16:creationId xmlns:a16="http://schemas.microsoft.com/office/drawing/2014/main" id="{ABB0A19C-C30E-B075-992D-0975DC9B5D4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87900" y="1650449"/>
            <a:ext cx="1113699" cy="110375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FEB1F63B-4781-D058-7E22-55683E461790}"/>
              </a:ext>
            </a:extLst>
          </p:cNvPr>
          <p:cNvSpPr txBox="1"/>
          <p:nvPr/>
        </p:nvSpPr>
        <p:spPr>
          <a:xfrm>
            <a:off x="13106400" y="20193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1 052 218 ošetřených pacientů 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237ED37-171B-9E37-4296-8EE4535252E9}"/>
              </a:ext>
            </a:extLst>
          </p:cNvPr>
          <p:cNvSpPr txBox="1"/>
          <p:nvPr/>
        </p:nvSpPr>
        <p:spPr>
          <a:xfrm>
            <a:off x="12916501" y="3819885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88 946  </a:t>
            </a:r>
            <a:r>
              <a:rPr lang="cs-CZ" dirty="0"/>
              <a:t>ošetřených dětí a mladistvých      </a:t>
            </a:r>
            <a:r>
              <a:rPr lang="cs-CZ" b="1" dirty="0">
                <a:solidFill>
                  <a:srgbClr val="0070C0"/>
                </a:solidFill>
              </a:rPr>
              <a:t>8 %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3118D44-C3ED-2BFC-B18E-B0E88701DDDA}"/>
              </a:ext>
            </a:extLst>
          </p:cNvPr>
          <p:cNvSpPr txBox="1"/>
          <p:nvPr/>
        </p:nvSpPr>
        <p:spPr>
          <a:xfrm>
            <a:off x="12883844" y="5683279"/>
            <a:ext cx="484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455 670 </a:t>
            </a:r>
            <a:r>
              <a:rPr lang="cs-CZ" dirty="0"/>
              <a:t>ošetřených dospělých pacientů     </a:t>
            </a:r>
            <a:r>
              <a:rPr lang="cs-CZ" b="1" dirty="0">
                <a:solidFill>
                  <a:srgbClr val="0070C0"/>
                </a:solidFill>
              </a:rPr>
              <a:t>42 %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E9872C7-573F-DF3E-9FC6-0EDCEF194885}"/>
              </a:ext>
            </a:extLst>
          </p:cNvPr>
          <p:cNvSpPr txBox="1"/>
          <p:nvPr/>
        </p:nvSpPr>
        <p:spPr>
          <a:xfrm>
            <a:off x="12872958" y="7372068"/>
            <a:ext cx="5415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526 378 </a:t>
            </a:r>
            <a:r>
              <a:rPr lang="cs-CZ" dirty="0"/>
              <a:t>ošetřených pacientů v senior. věku (65+)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0E56562-15FA-B234-B1B9-6844B7C303A6}"/>
              </a:ext>
            </a:extLst>
          </p:cNvPr>
          <p:cNvSpPr txBox="1"/>
          <p:nvPr/>
        </p:nvSpPr>
        <p:spPr>
          <a:xfrm>
            <a:off x="17503025" y="73720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50 %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4965AC3-6812-48C9-337F-6F2D9CA11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36113" y="147615"/>
            <a:ext cx="2432519" cy="148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18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ovéPole 34">
            <a:extLst>
              <a:ext uri="{FF2B5EF4-FFF2-40B4-BE49-F238E27FC236}">
                <a16:creationId xmlns:a16="http://schemas.microsoft.com/office/drawing/2014/main" id="{EC8F1E64-BE42-785C-3D45-E4FEEC490539}"/>
              </a:ext>
            </a:extLst>
          </p:cNvPr>
          <p:cNvSpPr txBox="1"/>
          <p:nvPr/>
        </p:nvSpPr>
        <p:spPr>
          <a:xfrm>
            <a:off x="8449695" y="300421"/>
            <a:ext cx="941493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800" b="1" dirty="0">
                <a:solidFill>
                  <a:srgbClr val="FF0000"/>
                </a:solidFill>
                <a:latin typeface="+mj-lt"/>
              </a:rPr>
              <a:t>1 052 218 </a:t>
            </a:r>
            <a:r>
              <a:rPr lang="cs-CZ" sz="4800" dirty="0">
                <a:solidFill>
                  <a:srgbClr val="663300"/>
                </a:solidFill>
                <a:latin typeface="+mj-lt"/>
              </a:rPr>
              <a:t>pacientů </a:t>
            </a:r>
          </a:p>
          <a:p>
            <a:r>
              <a:rPr lang="cs-CZ" sz="2800" dirty="0">
                <a:solidFill>
                  <a:srgbClr val="663300"/>
                </a:solidFill>
              </a:rPr>
              <a:t>ošetřených v přednemocniční neodkladné péči</a:t>
            </a:r>
          </a:p>
        </p:txBody>
      </p:sp>
      <p:pic>
        <p:nvPicPr>
          <p:cNvPr id="37" name="Obrázek 36">
            <a:extLst>
              <a:ext uri="{FF2B5EF4-FFF2-40B4-BE49-F238E27FC236}">
                <a16:creationId xmlns:a16="http://schemas.microsoft.com/office/drawing/2014/main" id="{47594293-99F1-83E4-24D2-E96A0567D65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2941" y="1806571"/>
            <a:ext cx="1240860" cy="124086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62D85D0D-DD05-617D-2E36-8C25211FA2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3599" y="3396638"/>
            <a:ext cx="1240860" cy="122947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0" name="TextovéPole 39">
            <a:extLst>
              <a:ext uri="{FF2B5EF4-FFF2-40B4-BE49-F238E27FC236}">
                <a16:creationId xmlns:a16="http://schemas.microsoft.com/office/drawing/2014/main" id="{89516AA8-EEDE-90F5-5492-CB9C1F0B8B7E}"/>
              </a:ext>
            </a:extLst>
          </p:cNvPr>
          <p:cNvSpPr txBox="1"/>
          <p:nvPr/>
        </p:nvSpPr>
        <p:spPr>
          <a:xfrm>
            <a:off x="8547667" y="2088770"/>
            <a:ext cx="1565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Akutní infarkt </a:t>
            </a:r>
          </a:p>
          <a:p>
            <a:r>
              <a:rPr lang="cs-CZ" dirty="0"/>
              <a:t> myokardu 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CB01C151-3A34-A33B-92D7-3D33D67DD9C1}"/>
              </a:ext>
            </a:extLst>
          </p:cNvPr>
          <p:cNvSpPr txBox="1"/>
          <p:nvPr/>
        </p:nvSpPr>
        <p:spPr>
          <a:xfrm>
            <a:off x="13017047" y="2148301"/>
            <a:ext cx="468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8 795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DF1B74B-71BB-F1F5-26F7-13C7DD5C6250}"/>
              </a:ext>
            </a:extLst>
          </p:cNvPr>
          <p:cNvSpPr txBox="1"/>
          <p:nvPr/>
        </p:nvSpPr>
        <p:spPr>
          <a:xfrm>
            <a:off x="8547667" y="3688211"/>
            <a:ext cx="1804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Cévní mozková      příhoda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F776BAB3-7CAE-09C9-45E3-AF739B1BF554}"/>
              </a:ext>
            </a:extLst>
          </p:cNvPr>
          <p:cNvSpPr txBox="1"/>
          <p:nvPr/>
        </p:nvSpPr>
        <p:spPr>
          <a:xfrm>
            <a:off x="12627837" y="3559648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23 564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pic>
        <p:nvPicPr>
          <p:cNvPr id="45" name="Obrázek 44">
            <a:extLst>
              <a:ext uri="{FF2B5EF4-FFF2-40B4-BE49-F238E27FC236}">
                <a16:creationId xmlns:a16="http://schemas.microsoft.com/office/drawing/2014/main" id="{0491B62C-8A85-2DE8-AF27-98A84C06603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9352" y="4838700"/>
            <a:ext cx="1457900" cy="1011385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46" name="TextovéPole 45">
            <a:extLst>
              <a:ext uri="{FF2B5EF4-FFF2-40B4-BE49-F238E27FC236}">
                <a16:creationId xmlns:a16="http://schemas.microsoft.com/office/drawing/2014/main" id="{EA160AF7-D130-8C5A-4DFF-83FC53E09589}"/>
              </a:ext>
            </a:extLst>
          </p:cNvPr>
          <p:cNvSpPr txBox="1"/>
          <p:nvPr/>
        </p:nvSpPr>
        <p:spPr>
          <a:xfrm>
            <a:off x="8515079" y="5185016"/>
            <a:ext cx="1457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Zahájené KPR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73AF3602-152F-1971-2BAD-3D79522B158A}"/>
              </a:ext>
            </a:extLst>
          </p:cNvPr>
          <p:cNvSpPr txBox="1"/>
          <p:nvPr/>
        </p:nvSpPr>
        <p:spPr>
          <a:xfrm>
            <a:off x="12877800" y="5023903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7 663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B7793AE5-109B-25A6-3A3E-646BCD257005}"/>
              </a:ext>
            </a:extLst>
          </p:cNvPr>
          <p:cNvSpPr txBox="1"/>
          <p:nvPr/>
        </p:nvSpPr>
        <p:spPr>
          <a:xfrm>
            <a:off x="8515010" y="8028477"/>
            <a:ext cx="179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Dopravní nehody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34491690-E765-A8DB-69A6-19BC0C518800}"/>
              </a:ext>
            </a:extLst>
          </p:cNvPr>
          <p:cNvSpPr txBox="1"/>
          <p:nvPr/>
        </p:nvSpPr>
        <p:spPr>
          <a:xfrm>
            <a:off x="8515079" y="6599791"/>
            <a:ext cx="71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Úrazy</a:t>
            </a:r>
          </a:p>
        </p:txBody>
      </p:sp>
      <p:pic>
        <p:nvPicPr>
          <p:cNvPr id="51" name="Obrázek 50">
            <a:extLst>
              <a:ext uri="{FF2B5EF4-FFF2-40B4-BE49-F238E27FC236}">
                <a16:creationId xmlns:a16="http://schemas.microsoft.com/office/drawing/2014/main" id="{916A93E5-960A-15C7-E9ED-2F20EF36FD9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0294" y="6151295"/>
            <a:ext cx="1224165" cy="1224165"/>
          </a:xfrm>
          <a:prstGeom prst="rect">
            <a:avLst/>
          </a:prstGeom>
        </p:spPr>
      </p:pic>
      <p:pic>
        <p:nvPicPr>
          <p:cNvPr id="53" name="Obrázek 52">
            <a:extLst>
              <a:ext uri="{FF2B5EF4-FFF2-40B4-BE49-F238E27FC236}">
                <a16:creationId xmlns:a16="http://schemas.microsoft.com/office/drawing/2014/main" id="{9C00DFED-E915-9420-2FB0-0E1DCCDFDE9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605" y="7422052"/>
            <a:ext cx="1390650" cy="1212850"/>
          </a:xfrm>
          <a:prstGeom prst="rect">
            <a:avLst/>
          </a:prstGeom>
        </p:spPr>
      </p:pic>
      <p:sp>
        <p:nvSpPr>
          <p:cNvPr id="54" name="TextovéPole 53">
            <a:extLst>
              <a:ext uri="{FF2B5EF4-FFF2-40B4-BE49-F238E27FC236}">
                <a16:creationId xmlns:a16="http://schemas.microsoft.com/office/drawing/2014/main" id="{76996CE9-2528-130E-1CED-7B02E0ADCEB6}"/>
              </a:ext>
            </a:extLst>
          </p:cNvPr>
          <p:cNvSpPr txBox="1"/>
          <p:nvPr/>
        </p:nvSpPr>
        <p:spPr>
          <a:xfrm>
            <a:off x="12344400" y="6382343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210 933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792CB569-6521-5423-BD94-AF95D6C6DC12}"/>
              </a:ext>
            </a:extLst>
          </p:cNvPr>
          <p:cNvSpPr txBox="1"/>
          <p:nvPr/>
        </p:nvSpPr>
        <p:spPr>
          <a:xfrm>
            <a:off x="12627837" y="9060705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30 072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12448A1C-B61C-6AFF-A29D-BFC09A87D087}"/>
              </a:ext>
            </a:extLst>
          </p:cNvPr>
          <p:cNvSpPr txBox="1"/>
          <p:nvPr/>
        </p:nvSpPr>
        <p:spPr>
          <a:xfrm>
            <a:off x="12633280" y="7702265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Arial Black" panose="020B0A04020102020204" pitchFamily="34" charset="0"/>
              </a:rPr>
              <a:t>30 665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případů</a:t>
            </a:r>
          </a:p>
        </p:txBody>
      </p:sp>
      <p:pic>
        <p:nvPicPr>
          <p:cNvPr id="58" name="Obrázek 57">
            <a:extLst>
              <a:ext uri="{FF2B5EF4-FFF2-40B4-BE49-F238E27FC236}">
                <a16:creationId xmlns:a16="http://schemas.microsoft.com/office/drawing/2014/main" id="{1DEA142D-3E08-B407-C201-8338A52EC4B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6723" y="8961815"/>
            <a:ext cx="736600" cy="1016000"/>
          </a:xfrm>
          <a:prstGeom prst="rect">
            <a:avLst/>
          </a:prstGeom>
        </p:spPr>
      </p:pic>
      <p:sp>
        <p:nvSpPr>
          <p:cNvPr id="59" name="TextovéPole 58">
            <a:extLst>
              <a:ext uri="{FF2B5EF4-FFF2-40B4-BE49-F238E27FC236}">
                <a16:creationId xmlns:a16="http://schemas.microsoft.com/office/drawing/2014/main" id="{C7A2C702-9C1F-4FD6-F763-3F8A256293E9}"/>
              </a:ext>
            </a:extLst>
          </p:cNvPr>
          <p:cNvSpPr txBox="1"/>
          <p:nvPr/>
        </p:nvSpPr>
        <p:spPr>
          <a:xfrm>
            <a:off x="8498681" y="9328937"/>
            <a:ext cx="1574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Škodlivé požití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27DB6A2-72EC-4EF3-D98B-76D7FFCA60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38557" y="2126059"/>
            <a:ext cx="9176870" cy="6117913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155DA8BB-A18C-F795-8202-6695982DB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62429" y="133541"/>
            <a:ext cx="2225571" cy="135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EBFAC3E-197C-8280-3E54-27293F8AE299}"/>
              </a:ext>
            </a:extLst>
          </p:cNvPr>
          <p:cNvSpPr txBox="1"/>
          <p:nvPr/>
        </p:nvSpPr>
        <p:spPr>
          <a:xfrm>
            <a:off x="457200" y="952500"/>
            <a:ext cx="15163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663300"/>
                </a:solidFill>
                <a:latin typeface="+mj-lt"/>
              </a:rPr>
              <a:t>Počet příchozích tísňových volání na linku 155 a řešených událostí 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D6815D48-9EA0-F2F1-6396-6080B69F7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07381"/>
              </p:ext>
            </p:extLst>
          </p:nvPr>
        </p:nvGraphicFramePr>
        <p:xfrm>
          <a:off x="421104" y="2095500"/>
          <a:ext cx="17485899" cy="4038596"/>
        </p:xfrm>
        <a:graphic>
          <a:graphicData uri="http://schemas.openxmlformats.org/drawingml/2006/table">
            <a:tbl>
              <a:tblPr/>
              <a:tblGrid>
                <a:gridCol w="4065301">
                  <a:extLst>
                    <a:ext uri="{9D8B030D-6E8A-4147-A177-3AD203B41FA5}">
                      <a16:colId xmlns:a16="http://schemas.microsoft.com/office/drawing/2014/main" val="1994318853"/>
                    </a:ext>
                  </a:extLst>
                </a:gridCol>
                <a:gridCol w="884501">
                  <a:extLst>
                    <a:ext uri="{9D8B030D-6E8A-4147-A177-3AD203B41FA5}">
                      <a16:colId xmlns:a16="http://schemas.microsoft.com/office/drawing/2014/main" val="3129174491"/>
                    </a:ext>
                  </a:extLst>
                </a:gridCol>
                <a:gridCol w="986559">
                  <a:extLst>
                    <a:ext uri="{9D8B030D-6E8A-4147-A177-3AD203B41FA5}">
                      <a16:colId xmlns:a16="http://schemas.microsoft.com/office/drawing/2014/main" val="3699788406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3776067662"/>
                    </a:ext>
                  </a:extLst>
                </a:gridCol>
                <a:gridCol w="969550">
                  <a:extLst>
                    <a:ext uri="{9D8B030D-6E8A-4147-A177-3AD203B41FA5}">
                      <a16:colId xmlns:a16="http://schemas.microsoft.com/office/drawing/2014/main" val="2020993675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1021611964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665696085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3563746401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3571854444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399235306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2348370515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1330753477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8651956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4015550594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3732906541"/>
                    </a:ext>
                  </a:extLst>
                </a:gridCol>
                <a:gridCol w="816462">
                  <a:extLst>
                    <a:ext uri="{9D8B030D-6E8A-4147-A177-3AD203B41FA5}">
                      <a16:colId xmlns:a16="http://schemas.microsoft.com/office/drawing/2014/main" val="1253900522"/>
                    </a:ext>
                  </a:extLst>
                </a:gridCol>
                <a:gridCol w="782444">
                  <a:extLst>
                    <a:ext uri="{9D8B030D-6E8A-4147-A177-3AD203B41FA5}">
                      <a16:colId xmlns:a16="http://schemas.microsoft.com/office/drawing/2014/main" val="345465499"/>
                    </a:ext>
                  </a:extLst>
                </a:gridCol>
              </a:tblGrid>
              <a:tr h="2953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HMP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MSK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SČK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JMK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ÚK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JČK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LK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PK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ZK 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OK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KHK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PAK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VYS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ZZS KVK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 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06604"/>
                  </a:ext>
                </a:extLst>
              </a:tr>
              <a:tr h="4566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příchozích tísňových volání celkem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225 882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196 836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196 038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188 018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148 894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106 384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88 665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81 466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101 347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98 571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79 586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70 758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106 056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72 631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1 761 132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780904"/>
                  </a:ext>
                </a:extLst>
              </a:tr>
              <a:tr h="456666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přímo na 155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197 247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148 773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174 137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169 130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133 870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97 243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80 460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71 790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92 317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79 915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72 151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63 745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99 445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65 867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1 546 090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582067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předáno ze 112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28 635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48 063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21 901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18 888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15 024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9 141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8 205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9 676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9 030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18 656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7 435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7 013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6 611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6 764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215 042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7329"/>
                  </a:ext>
                </a:extLst>
              </a:tr>
              <a:tr h="4566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řešených událostí dle naléhavosti celkem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133 057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138 487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137 910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95 228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89 658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68 895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51 898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62 199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51 395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55 862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52 289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48 593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47 543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37 977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1 070 991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96716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naléhavost 1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5 991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8 852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4 886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1 805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1 581</a:t>
                      </a:r>
                    </a:p>
                  </a:txBody>
                  <a:tcPr marL="4003" marR="4003" marT="4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1 333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1 425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43 337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836734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naléhavost 2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21 749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28 627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25 101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40 363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19 244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16 212</a:t>
                      </a:r>
                    </a:p>
                  </a:txBody>
                  <a:tcPr marL="4003" marR="4003" marT="4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14 834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12 852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18 424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16 634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26 526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19 201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14 560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5 761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280 088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187418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naléhavost 3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100 496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95 164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107 451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44 397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66 284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49 053</a:t>
                      </a:r>
                    </a:p>
                  </a:txBody>
                  <a:tcPr marL="4003" marR="4003" marT="4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34 298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46 366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30 526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37 152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18 199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25 501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31 375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30 093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716 355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941691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naléhavost 4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4 821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5 844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2 325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2 049</a:t>
                      </a:r>
                    </a:p>
                  </a:txBody>
                  <a:tcPr marL="4003" marR="4003" marT="40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1 179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1 047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6 356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31 211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89269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sekundárních transportů celkem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9 202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6 100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4 510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3 057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5 680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3 144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3 461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3 378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2 322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2 387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52 996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35996"/>
                  </a:ext>
                </a:extLst>
              </a:tr>
              <a:tr h="2953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plánované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4 157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4 363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1 435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3 226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2 549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2 623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26 986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59761"/>
                  </a:ext>
                </a:extLst>
              </a:tr>
              <a:tr h="305566"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akutní  </a:t>
                      </a:r>
                    </a:p>
                  </a:txBody>
                  <a:tcPr marL="4003" marR="4003" marT="40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5 045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1 737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1 284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4 701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1 049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912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1 438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2 476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1 353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1 065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26 010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49,1</a:t>
                      </a:r>
                    </a:p>
                  </a:txBody>
                  <a:tcPr marL="4003" marR="4003" marT="40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18010"/>
                  </a:ext>
                </a:extLst>
              </a:tr>
            </a:tbl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0360F530-97AD-DF8E-5BC9-05C06D838D0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6515100"/>
            <a:ext cx="2345615" cy="234561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0ABF7E8-1D58-5E50-5EAA-9322C4543A0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9696" y="7602161"/>
            <a:ext cx="1502177" cy="63209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246D9DB-464E-83AC-81C6-97346773619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6729" y="7641688"/>
            <a:ext cx="1587500" cy="549812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447CA9-CE0B-9B18-B974-49D0A5C6BE93}"/>
              </a:ext>
            </a:extLst>
          </p:cNvPr>
          <p:cNvSpPr txBox="1"/>
          <p:nvPr/>
        </p:nvSpPr>
        <p:spPr>
          <a:xfrm>
            <a:off x="2469478" y="7545169"/>
            <a:ext cx="260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1 761 132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20530F-813F-9E78-386B-9AD3FB7AFCA3}"/>
              </a:ext>
            </a:extLst>
          </p:cNvPr>
          <p:cNvSpPr txBox="1"/>
          <p:nvPr/>
        </p:nvSpPr>
        <p:spPr>
          <a:xfrm>
            <a:off x="7122311" y="7625450"/>
            <a:ext cx="260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1 546 090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D97B5BA-2196-4962-AC11-31E00419BFBF}"/>
              </a:ext>
            </a:extLst>
          </p:cNvPr>
          <p:cNvSpPr txBox="1"/>
          <p:nvPr/>
        </p:nvSpPr>
        <p:spPr>
          <a:xfrm>
            <a:off x="11430000" y="7624544"/>
            <a:ext cx="260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215 042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45E7742-5F7C-74FA-9EE8-03241F815C4E}"/>
              </a:ext>
            </a:extLst>
          </p:cNvPr>
          <p:cNvSpPr txBox="1"/>
          <p:nvPr/>
        </p:nvSpPr>
        <p:spPr>
          <a:xfrm>
            <a:off x="2819400" y="8387838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přímo přijatých tísňových volání 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C2FB006-AA3E-EB0A-3FB0-69EB33F5691F}"/>
              </a:ext>
            </a:extLst>
          </p:cNvPr>
          <p:cNvSpPr txBox="1"/>
          <p:nvPr/>
        </p:nvSpPr>
        <p:spPr>
          <a:xfrm>
            <a:off x="-2219816" y="8258175"/>
            <a:ext cx="9144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přijatých tísňových volání celkem </a:t>
            </a:r>
          </a:p>
          <a:p>
            <a:pPr algn="ctr"/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 roce 2024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7A203E37-3901-E39B-2583-FCA5E33410DB}"/>
              </a:ext>
            </a:extLst>
          </p:cNvPr>
          <p:cNvSpPr txBox="1"/>
          <p:nvPr/>
        </p:nvSpPr>
        <p:spPr>
          <a:xfrm>
            <a:off x="6362700" y="8363914"/>
            <a:ext cx="10253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předaných tísňových volání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54D9549E-C561-AE9A-5047-22CE46ED8C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848" y="6428710"/>
            <a:ext cx="3633696" cy="3658930"/>
          </a:xfrm>
          <a:prstGeom prst="rect">
            <a:avLst/>
          </a:prstGeom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F596F3E1-A6AA-F6C4-B0C4-C04CE97F6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94096" y="0"/>
            <a:ext cx="2476971" cy="150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97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11249293" y="-19340"/>
            <a:ext cx="7756722" cy="10204845"/>
          </a:xfrm>
          <a:custGeom>
            <a:avLst/>
            <a:gdLst/>
            <a:ahLst/>
            <a:cxnLst/>
            <a:rect l="l" t="t" r="r" b="b"/>
            <a:pathLst>
              <a:path w="10731554" h="10731554">
                <a:moveTo>
                  <a:pt x="10731554" y="0"/>
                </a:moveTo>
                <a:lnTo>
                  <a:pt x="0" y="0"/>
                </a:lnTo>
                <a:lnTo>
                  <a:pt x="0" y="10731554"/>
                </a:lnTo>
                <a:lnTo>
                  <a:pt x="10731554" y="10731554"/>
                </a:lnTo>
                <a:lnTo>
                  <a:pt x="1073155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algn="ctr"/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AutoShape 19"/>
          <p:cNvSpPr/>
          <p:nvPr/>
        </p:nvSpPr>
        <p:spPr>
          <a:xfrm rot="5400000">
            <a:off x="7497643" y="5228218"/>
            <a:ext cx="10244979" cy="0"/>
          </a:xfrm>
          <a:prstGeom prst="line">
            <a:avLst/>
          </a:prstGeom>
          <a:ln w="38100" cap="flat">
            <a:solidFill>
              <a:srgbClr val="DCFAFA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21" name="Group 21"/>
          <p:cNvGrpSpPr/>
          <p:nvPr/>
        </p:nvGrpSpPr>
        <p:grpSpPr>
          <a:xfrm>
            <a:off x="12076159" y="5852659"/>
            <a:ext cx="1103999" cy="1103999"/>
            <a:chOff x="0" y="0"/>
            <a:chExt cx="812800" cy="8128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>
              <a:noFill/>
              <a:prstDash val="solid"/>
              <a:miter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98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12007215" y="1031001"/>
            <a:ext cx="1103999" cy="1103999"/>
            <a:chOff x="0" y="0"/>
            <a:chExt cx="812800" cy="812800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3" name="TextBox 3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83"/>
                </a:lnSpc>
              </a:pPr>
              <a:endParaRPr/>
            </a:p>
          </p:txBody>
        </p:sp>
      </p:grpSp>
      <p:grpSp>
        <p:nvGrpSpPr>
          <p:cNvPr id="41" name="Group 31">
            <a:extLst>
              <a:ext uri="{FF2B5EF4-FFF2-40B4-BE49-F238E27FC236}">
                <a16:creationId xmlns:a16="http://schemas.microsoft.com/office/drawing/2014/main" id="{E651BC9C-E41C-6C22-C635-1298F3800CB7}"/>
              </a:ext>
            </a:extLst>
          </p:cNvPr>
          <p:cNvGrpSpPr/>
          <p:nvPr/>
        </p:nvGrpSpPr>
        <p:grpSpPr>
          <a:xfrm>
            <a:off x="12027340" y="3507077"/>
            <a:ext cx="1103999" cy="1103999"/>
            <a:chOff x="0" y="0"/>
            <a:chExt cx="812800" cy="812800"/>
          </a:xfrm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C40428E3-B1AE-1770-EDEE-04217EF2BF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3" name="TextBox 33">
              <a:extLst>
                <a:ext uri="{FF2B5EF4-FFF2-40B4-BE49-F238E27FC236}">
                  <a16:creationId xmlns:a16="http://schemas.microsoft.com/office/drawing/2014/main" id="{7C3F68A6-75EA-0BD7-5146-26CA385615A0}"/>
                </a:ext>
              </a:extLst>
            </p:cNvPr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83"/>
                </a:lnSpc>
              </a:pPr>
              <a:endParaRPr/>
            </a:p>
          </p:txBody>
        </p:sp>
      </p:grpSp>
      <p:grpSp>
        <p:nvGrpSpPr>
          <p:cNvPr id="44" name="Group 21">
            <a:extLst>
              <a:ext uri="{FF2B5EF4-FFF2-40B4-BE49-F238E27FC236}">
                <a16:creationId xmlns:a16="http://schemas.microsoft.com/office/drawing/2014/main" id="{A5012D35-FEE9-7090-3304-5DEB36317D85}"/>
              </a:ext>
            </a:extLst>
          </p:cNvPr>
          <p:cNvGrpSpPr/>
          <p:nvPr/>
        </p:nvGrpSpPr>
        <p:grpSpPr>
          <a:xfrm>
            <a:off x="12068132" y="8366705"/>
            <a:ext cx="1103999" cy="1103999"/>
            <a:chOff x="0" y="0"/>
            <a:chExt cx="812800" cy="812800"/>
          </a:xfrm>
        </p:grpSpPr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E1348072-676B-E17E-41B1-455767B393B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>
              <a:noFill/>
              <a:prstDash val="solid"/>
              <a:miter/>
            </a:ln>
          </p:spPr>
        </p:sp>
        <p:sp>
          <p:nvSpPr>
            <p:cNvPr id="46" name="TextBox 23">
              <a:extLst>
                <a:ext uri="{FF2B5EF4-FFF2-40B4-BE49-F238E27FC236}">
                  <a16:creationId xmlns:a16="http://schemas.microsoft.com/office/drawing/2014/main" id="{9CBFF905-D7A4-EAEE-952D-0D2A6D20647C}"/>
                </a:ext>
              </a:extLst>
            </p:cNvPr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198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5CD7D6C2-3FEB-059C-53E8-639FFCF14F68}"/>
              </a:ext>
            </a:extLst>
          </p:cNvPr>
          <p:cNvSpPr txBox="1"/>
          <p:nvPr/>
        </p:nvSpPr>
        <p:spPr>
          <a:xfrm>
            <a:off x="65347" y="424956"/>
            <a:ext cx="12010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Počet řešených událostí ZZS dle stupně naléhavosti 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6E464E3C-B901-CA8B-639B-276637430D3E}"/>
              </a:ext>
            </a:extLst>
          </p:cNvPr>
          <p:cNvSpPr txBox="1"/>
          <p:nvPr/>
        </p:nvSpPr>
        <p:spPr>
          <a:xfrm>
            <a:off x="16687800" y="105728"/>
            <a:ext cx="23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358A5DB2-E041-EDAC-910F-6E5C452C8A85}"/>
              </a:ext>
            </a:extLst>
          </p:cNvPr>
          <p:cNvSpPr txBox="1"/>
          <p:nvPr/>
        </p:nvSpPr>
        <p:spPr>
          <a:xfrm>
            <a:off x="12072821" y="1380200"/>
            <a:ext cx="105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stupeň</a:t>
            </a:r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02FA37CF-9D24-7801-AC27-DE09B67C7D5C}"/>
              </a:ext>
            </a:extLst>
          </p:cNvPr>
          <p:cNvSpPr txBox="1"/>
          <p:nvPr/>
        </p:nvSpPr>
        <p:spPr>
          <a:xfrm>
            <a:off x="12092262" y="3828148"/>
            <a:ext cx="1055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stupeň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A0EAA684-EBDA-C0B4-2D67-371CA41D34BB}"/>
              </a:ext>
            </a:extLst>
          </p:cNvPr>
          <p:cNvSpPr txBox="1"/>
          <p:nvPr/>
        </p:nvSpPr>
        <p:spPr>
          <a:xfrm>
            <a:off x="12076159" y="6219992"/>
            <a:ext cx="1113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stupeň</a:t>
            </a:r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06FF8279-E6C7-9BC1-3C76-A2ECED83FD64}"/>
              </a:ext>
            </a:extLst>
          </p:cNvPr>
          <p:cNvSpPr txBox="1"/>
          <p:nvPr/>
        </p:nvSpPr>
        <p:spPr>
          <a:xfrm>
            <a:off x="12103920" y="8721101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stupeň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48C54BA2-D8F5-FA61-7C7A-4D180BE035E6}"/>
              </a:ext>
            </a:extLst>
          </p:cNvPr>
          <p:cNvSpPr txBox="1"/>
          <p:nvPr/>
        </p:nvSpPr>
        <p:spPr>
          <a:xfrm>
            <a:off x="409491" y="4944051"/>
            <a:ext cx="42198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1 070 991</a:t>
            </a:r>
          </a:p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celkem řešených událostí</a:t>
            </a:r>
          </a:p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 roce 2024</a:t>
            </a:r>
          </a:p>
          <a:p>
            <a:pPr algn="ctr"/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56" name="Graf 55">
            <a:extLst>
              <a:ext uri="{FF2B5EF4-FFF2-40B4-BE49-F238E27FC236}">
                <a16:creationId xmlns:a16="http://schemas.microsoft.com/office/drawing/2014/main" id="{1FAF0C10-14DB-9739-4D2B-852FF739E8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250296"/>
              </p:ext>
            </p:extLst>
          </p:nvPr>
        </p:nvGraphicFramePr>
        <p:xfrm>
          <a:off x="4162184" y="1990873"/>
          <a:ext cx="7515105" cy="8277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" name="TextovéPole 57">
            <a:extLst>
              <a:ext uri="{FF2B5EF4-FFF2-40B4-BE49-F238E27FC236}">
                <a16:creationId xmlns:a16="http://schemas.microsoft.com/office/drawing/2014/main" id="{708E615B-FC19-9F84-0539-AD356F7CD2C9}"/>
              </a:ext>
            </a:extLst>
          </p:cNvPr>
          <p:cNvSpPr txBox="1"/>
          <p:nvPr/>
        </p:nvSpPr>
        <p:spPr>
          <a:xfrm>
            <a:off x="13202122" y="1335359"/>
            <a:ext cx="4400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naléhavosti  43 337 událostí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D4F47CD5-7E44-BDCC-E9DA-E23628657031}"/>
              </a:ext>
            </a:extLst>
          </p:cNvPr>
          <p:cNvSpPr txBox="1"/>
          <p:nvPr/>
        </p:nvSpPr>
        <p:spPr>
          <a:xfrm>
            <a:off x="13171120" y="3821441"/>
            <a:ext cx="391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naléhavosti  280 088 událostí</a:t>
            </a:r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DC7BF260-1363-91F8-22E7-319D636EBDCE}"/>
              </a:ext>
            </a:extLst>
          </p:cNvPr>
          <p:cNvSpPr txBox="1"/>
          <p:nvPr/>
        </p:nvSpPr>
        <p:spPr>
          <a:xfrm>
            <a:off x="13255756" y="6159768"/>
            <a:ext cx="391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naléhavosti  716 355 událostí</a:t>
            </a:r>
          </a:p>
        </p:txBody>
      </p: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F7E4BE37-6448-CF8E-EEFD-93A58B6F307F}"/>
              </a:ext>
            </a:extLst>
          </p:cNvPr>
          <p:cNvSpPr txBox="1"/>
          <p:nvPr/>
        </p:nvSpPr>
        <p:spPr>
          <a:xfrm>
            <a:off x="13313813" y="8755402"/>
            <a:ext cx="391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naléhavosti  31 211 událostí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AC28EC9-5B2B-A361-D8E4-0FEBD28DF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731" y="2649022"/>
            <a:ext cx="1687367" cy="1962054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F878AD1-1432-31AC-E972-818552DB4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49818" y="0"/>
            <a:ext cx="1984504" cy="120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10608</TotalTime>
  <Words>1068</Words>
  <Application>Microsoft Office PowerPoint</Application>
  <PresentationFormat>Vlastní</PresentationFormat>
  <Paragraphs>515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Arial Black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Kopie návrhu Health Insurance Plan Presentation</dc:title>
  <dc:creator>Daniel Málek</dc:creator>
  <cp:lastModifiedBy>Málková Michaela</cp:lastModifiedBy>
  <cp:revision>42</cp:revision>
  <dcterms:created xsi:type="dcterms:W3CDTF">2006-08-16T00:00:00Z</dcterms:created>
  <dcterms:modified xsi:type="dcterms:W3CDTF">2025-02-25T09:54:43Z</dcterms:modified>
  <dc:identifier>DAGb_HCAe54</dc:identifier>
</cp:coreProperties>
</file>