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49"/>
  </p:notesMasterIdLst>
  <p:sldIdLst>
    <p:sldId id="296" r:id="rId2"/>
    <p:sldId id="257" r:id="rId3"/>
    <p:sldId id="297" r:id="rId4"/>
    <p:sldId id="258" r:id="rId5"/>
    <p:sldId id="341" r:id="rId6"/>
    <p:sldId id="298" r:id="rId7"/>
    <p:sldId id="300" r:id="rId8"/>
    <p:sldId id="301" r:id="rId9"/>
    <p:sldId id="299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21" r:id="rId26"/>
    <p:sldId id="322" r:id="rId27"/>
    <p:sldId id="320" r:id="rId28"/>
    <p:sldId id="318" r:id="rId29"/>
    <p:sldId id="319" r:id="rId30"/>
    <p:sldId id="323" r:id="rId31"/>
    <p:sldId id="328" r:id="rId32"/>
    <p:sldId id="327" r:id="rId33"/>
    <p:sldId id="326" r:id="rId34"/>
    <p:sldId id="324" r:id="rId35"/>
    <p:sldId id="325" r:id="rId36"/>
    <p:sldId id="329" r:id="rId37"/>
    <p:sldId id="330" r:id="rId38"/>
    <p:sldId id="331" r:id="rId39"/>
    <p:sldId id="332" r:id="rId40"/>
    <p:sldId id="333" r:id="rId41"/>
    <p:sldId id="334" r:id="rId42"/>
    <p:sldId id="335" r:id="rId43"/>
    <p:sldId id="336" r:id="rId44"/>
    <p:sldId id="337" r:id="rId45"/>
    <p:sldId id="338" r:id="rId46"/>
    <p:sldId id="339" r:id="rId47"/>
    <p:sldId id="340" r:id="rId4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Candara Light" panose="020E0502030303020204" pitchFamily="34" charset="0"/>
      <p:regular r:id="rId54"/>
      <p:italic r:id="rId55"/>
    </p:embeddedFont>
    <p:embeddedFont>
      <p:font typeface="Montserrat" panose="00000500000000000000" pitchFamily="2" charset="-18"/>
      <p:regular r:id="rId56"/>
      <p:bold r:id="rId57"/>
      <p:italic r:id="rId58"/>
      <p:boldItalic r:id="rId59"/>
    </p:embeddedFont>
    <p:embeddedFont>
      <p:font typeface="PT Serif" panose="020A0603040505020204" pitchFamily="18" charset="-18"/>
      <p:regular r:id="rId60"/>
      <p:bold r:id="rId61"/>
      <p:italic r:id="rId62"/>
      <p:boldItalic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4EEC15-A9DF-411B-84D9-FE5B546B08F0}">
  <a:tblStyle styleId="{4E4EEC15-A9DF-411B-84D9-FE5B546B08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6D7A6AC-8C31-4B84-A4D2-314A5D9CE93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8" autoAdjust="0"/>
    <p:restoredTop sz="94693"/>
  </p:normalViewPr>
  <p:slideViewPr>
    <p:cSldViewPr snapToGrid="0">
      <p:cViewPr varScale="1">
        <p:scale>
          <a:sx n="82" d="100"/>
          <a:sy n="82" d="100"/>
        </p:scale>
        <p:origin x="8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1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bda33a12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bda33a122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2501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5163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bda33a12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bda33a122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4702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0963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bda33a12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bda33a122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996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5602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bda33a12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bda33a122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09679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8485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bda33a12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bda33a122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6863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1109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bda33a12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bda33a122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15739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bda33a12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bda33a122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30995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03062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bda33a12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bda33a122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21085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57338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bda33a12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bda33a122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37232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03155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bda33a12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bda33a122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55417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32863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bda33a12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bda33a122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9153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2726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bda33a12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bda33a122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31114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74013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0388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bda33a12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bda33a122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9299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9517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bda33a12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bda33a122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7568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5494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bda33a12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bda33a122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193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3916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2600500" y="2040544"/>
            <a:ext cx="585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600400" y="3182963"/>
            <a:ext cx="5857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i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i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i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i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i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i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i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i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i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cxnSp>
        <p:nvCxnSpPr>
          <p:cNvPr id="15" name="Google Shape;15;p3"/>
          <p:cNvCxnSpPr/>
          <p:nvPr/>
        </p:nvCxnSpPr>
        <p:spPr>
          <a:xfrm rot="10800000">
            <a:off x="-15990" y="2933511"/>
            <a:ext cx="247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626350" y="1346063"/>
            <a:ext cx="3644400" cy="32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4870698" y="1346063"/>
            <a:ext cx="3644400" cy="32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2318100" y="113175"/>
            <a:ext cx="45078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cxnSp>
        <p:nvCxnSpPr>
          <p:cNvPr id="31" name="Google Shape;31;p6"/>
          <p:cNvCxnSpPr/>
          <p:nvPr/>
        </p:nvCxnSpPr>
        <p:spPr>
          <a:xfrm rot="10800000">
            <a:off x="-23700" y="541800"/>
            <a:ext cx="2341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32" name="Google Shape;32;p6"/>
          <p:cNvCxnSpPr/>
          <p:nvPr/>
        </p:nvCxnSpPr>
        <p:spPr>
          <a:xfrm>
            <a:off x="6825900" y="541800"/>
            <a:ext cx="2331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30350" y="206000"/>
            <a:ext cx="4283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17100" y="1269863"/>
            <a:ext cx="7909800" cy="3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PT Serif"/>
              <a:buChar char="○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PT Serif"/>
              <a:buChar char="□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PT Serif"/>
              <a:buChar char="○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□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○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■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●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○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■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3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>
              <a:buNone/>
              <a:defRPr sz="13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>
              <a:buNone/>
              <a:defRPr sz="13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>
              <a:buNone/>
              <a:defRPr sz="13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>
              <a:buNone/>
              <a:defRPr sz="13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>
              <a:buNone/>
              <a:defRPr sz="13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>
              <a:buNone/>
              <a:defRPr sz="13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>
              <a:buNone/>
              <a:defRPr sz="13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>
              <a:buNone/>
              <a:defRPr sz="13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6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99FA127-854B-D982-4690-6C16FDFB98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3658" y="0"/>
            <a:ext cx="3740342" cy="5143500"/>
          </a:xfrm>
          <a:prstGeom prst="rect">
            <a:avLst/>
          </a:prstGeom>
          <a:gradFill>
            <a:gsLst>
              <a:gs pos="1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41B4820-52BA-F82E-BC5D-426647698859}"/>
              </a:ext>
            </a:extLst>
          </p:cNvPr>
          <p:cNvSpPr txBox="1"/>
          <p:nvPr/>
        </p:nvSpPr>
        <p:spPr>
          <a:xfrm>
            <a:off x="1424198" y="1149069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DDF69DF-BF3A-231D-C782-7CD0E1421639}"/>
              </a:ext>
            </a:extLst>
          </p:cNvPr>
          <p:cNvSpPr txBox="1"/>
          <p:nvPr/>
        </p:nvSpPr>
        <p:spPr>
          <a:xfrm>
            <a:off x="129471" y="1942576"/>
            <a:ext cx="52741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>
                <a:latin typeface="Candara Light" panose="020E0502030303020204" pitchFamily="34" charset="0"/>
              </a:rPr>
              <a:t>Cena AZZS ČR</a:t>
            </a:r>
          </a:p>
          <a:p>
            <a:endParaRPr lang="cs-CZ" b="1" dirty="0">
              <a:latin typeface="Candara Light" panose="020E0502030303020204" pitchFamily="34" charset="0"/>
            </a:endParaRPr>
          </a:p>
          <a:p>
            <a:endParaRPr lang="cs-CZ" b="1" dirty="0">
              <a:latin typeface="Candara Light" panose="020E0502030303020204" pitchFamily="34" charset="0"/>
            </a:endParaRPr>
          </a:p>
          <a:p>
            <a:r>
              <a:rPr lang="cs-CZ" sz="4400" b="1" dirty="0">
                <a:latin typeface="Candara Light" panose="020E0502030303020204" pitchFamily="34" charset="0"/>
              </a:rPr>
              <a:t>                              2023</a:t>
            </a:r>
          </a:p>
        </p:txBody>
      </p:sp>
    </p:spTree>
    <p:extLst>
      <p:ext uri="{BB962C8B-B14F-4D97-AF65-F5344CB8AC3E}">
        <p14:creationId xmlns:p14="http://schemas.microsoft.com/office/powerpoint/2010/main" val="57896474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9A159C0-7C55-D148-8F4F-63040F4B7104}"/>
              </a:ext>
            </a:extLst>
          </p:cNvPr>
          <p:cNvSpPr txBox="1"/>
          <p:nvPr/>
        </p:nvSpPr>
        <p:spPr>
          <a:xfrm>
            <a:off x="226576" y="1375646"/>
            <a:ext cx="36576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Candara Light" panose="020E0502030303020204" pitchFamily="34" charset="0"/>
              </a:rPr>
              <a:t>paní Alenu Zavadilovou</a:t>
            </a:r>
          </a:p>
          <a:p>
            <a:r>
              <a:rPr lang="cs-CZ" sz="1800" b="1" dirty="0">
                <a:latin typeface="Candara Light" panose="020E0502030303020204" pitchFamily="34" charset="0"/>
              </a:rPr>
              <a:t>in memoriam </a:t>
            </a:r>
          </a:p>
          <a:p>
            <a:endParaRPr lang="cs-CZ" sz="1600" b="1" dirty="0">
              <a:latin typeface="Candara Light" panose="020E0502030303020204" pitchFamily="34" charset="0"/>
            </a:endParaRPr>
          </a:p>
          <a:p>
            <a:endParaRPr lang="cs-CZ" sz="1600" b="1" dirty="0">
              <a:latin typeface="Candara Light" panose="020E0502030303020204" pitchFamily="34" charset="0"/>
            </a:endParaRPr>
          </a:p>
          <a:p>
            <a:r>
              <a:rPr lang="cs-CZ" sz="1600" b="1" dirty="0">
                <a:latin typeface="Candara Light" panose="020E0502030303020204" pitchFamily="34" charset="0"/>
              </a:rPr>
              <a:t>za celoživotní přínos </a:t>
            </a:r>
          </a:p>
          <a:p>
            <a:r>
              <a:rPr lang="cs-CZ" sz="1600" b="1" dirty="0">
                <a:latin typeface="Candara Light" panose="020E0502030303020204" pitchFamily="34" charset="0"/>
              </a:rPr>
              <a:t>zdravotnické záchranné službě. 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FF14346-8227-677C-0FE7-2C5CFB1A31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6142" y="365547"/>
            <a:ext cx="3261090" cy="4346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9411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3ECDA89-1EE9-473A-C0C4-DB2172B572C9}"/>
              </a:ext>
            </a:extLst>
          </p:cNvPr>
          <p:cNvSpPr txBox="1"/>
          <p:nvPr/>
        </p:nvSpPr>
        <p:spPr>
          <a:xfrm>
            <a:off x="623086" y="420786"/>
            <a:ext cx="8027300" cy="451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500" b="1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cs-CZ" sz="1600" b="1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Alena Zavadilová zasvětila zdravotnické záchranné službě 30 let svého života.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b="1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V roce 1992 nastoupila na administrativní úsek ředitele Územního střediska záchranné služby v Olomouci. Po transformaci okresních záchranných služeb na krajskou ZZS OK dlouhé roky vykonávala funkci asistentky ředitele, a to až do své náhlé a nečekané smrti dne 10.9.2022.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b="1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Alenku jsme znali jako kolegyni, která ke všem svým pracovním povinnostem přistupovala systematicky, pečlivě a velmi zodpovědně. Ráda komunikovala s lidmi, byla vlídná, trpělivá a přátelská, typickým byl její životní nadhled a smysl pro humor. Věděla, jak citlivě předložit ostatním své názory, a přitom si stát za svým. Nikoho nikdy nesoudila; každého jednotlivce dokázala pochopit a kolegy kolem sebe podpořit.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b="1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Byla pro nás nejen spolehlivou kolegyní, ale i kamarádkou a člověkem, kterého jsme rádi potkávali. </a:t>
            </a:r>
            <a:endParaRPr lang="cs-CZ" sz="1600" b="1" dirty="0">
              <a:latin typeface="Candara Light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b="1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Její nečekaný odchod nás velmi silně zasáhl. V našich srdcích však budou vzpomínky na Alenku žít dál.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dirty="0">
              <a:effectLst/>
              <a:latin typeface="Candara Light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984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0C694835-8835-201F-5AE7-690A24DD0075}"/>
              </a:ext>
            </a:extLst>
          </p:cNvPr>
          <p:cNvSpPr txBox="1"/>
          <p:nvPr/>
        </p:nvSpPr>
        <p:spPr>
          <a:xfrm flipH="1">
            <a:off x="2605636" y="494258"/>
            <a:ext cx="46771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andara Light" panose="020E0502030303020204" pitchFamily="34" charset="0"/>
              </a:rPr>
              <a:t>Zdravotnická záchranná služba  Pardubického kraje</a:t>
            </a: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r>
              <a:rPr lang="cs-CZ" sz="2400" b="1" dirty="0">
                <a:latin typeface="Candara Light" panose="020E0502030303020204" pitchFamily="34" charset="0"/>
              </a:rPr>
              <a:t>nominuje</a:t>
            </a:r>
          </a:p>
          <a:p>
            <a:r>
              <a:rPr lang="cs-CZ" sz="2400" b="1" dirty="0">
                <a:latin typeface="Candara Light" panose="020E0502030303020204" pitchFamily="34" charset="0"/>
              </a:rPr>
              <a:t>na cenu AZZS ČR </a:t>
            </a:r>
          </a:p>
          <a:p>
            <a:r>
              <a:rPr lang="cs-CZ" sz="2400" b="1" dirty="0">
                <a:latin typeface="Candara Light" panose="020E0502030303020204" pitchFamily="34" charset="0"/>
              </a:rPr>
              <a:t>za rok 2023</a:t>
            </a: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</p:txBody>
      </p:sp>
      <p:pic>
        <p:nvPicPr>
          <p:cNvPr id="3" name="Obrázek 6">
            <a:extLst>
              <a:ext uri="{FF2B5EF4-FFF2-40B4-BE49-F238E27FC236}">
                <a16:creationId xmlns:a16="http://schemas.microsoft.com/office/drawing/2014/main" id="{930AC870-3416-BFFA-C996-0BAB3C2FC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665" y="494258"/>
            <a:ext cx="183356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334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9A159C0-7C55-D148-8F4F-63040F4B7104}"/>
              </a:ext>
            </a:extLst>
          </p:cNvPr>
          <p:cNvSpPr txBox="1"/>
          <p:nvPr/>
        </p:nvSpPr>
        <p:spPr>
          <a:xfrm>
            <a:off x="226576" y="1375646"/>
            <a:ext cx="41997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Candara Light" panose="020E0502030303020204" pitchFamily="34" charset="0"/>
              </a:rPr>
              <a:t>paní Renátu </a:t>
            </a:r>
            <a:r>
              <a:rPr lang="cs-CZ" sz="2800" b="1" dirty="0" err="1">
                <a:latin typeface="Candara Light" panose="020E0502030303020204" pitchFamily="34" charset="0"/>
              </a:rPr>
              <a:t>Ningerovou</a:t>
            </a:r>
            <a:endParaRPr lang="cs-CZ" sz="2800" b="1" dirty="0">
              <a:latin typeface="Candara Light" panose="020E0502030303020204" pitchFamily="34" charset="0"/>
            </a:endParaRPr>
          </a:p>
          <a:p>
            <a:r>
              <a:rPr lang="cs-CZ" sz="1800" b="1" dirty="0">
                <a:latin typeface="Candara Light" panose="020E0502030303020204" pitchFamily="34" charset="0"/>
              </a:rPr>
              <a:t>vedoucí operátorku ZOS ZZS PAK</a:t>
            </a:r>
          </a:p>
          <a:p>
            <a:endParaRPr lang="cs-CZ" sz="1600" b="1" dirty="0">
              <a:latin typeface="Candara Light" panose="020E0502030303020204" pitchFamily="34" charset="0"/>
            </a:endParaRPr>
          </a:p>
          <a:p>
            <a:endParaRPr lang="cs-CZ" sz="1600" b="1" dirty="0">
              <a:latin typeface="Candara Light" panose="020E0502030303020204" pitchFamily="34" charset="0"/>
            </a:endParaRPr>
          </a:p>
          <a:p>
            <a:r>
              <a:rPr lang="cs-CZ" sz="1600" b="1" dirty="0">
                <a:latin typeface="Candara Light" panose="020E0502030303020204" pitchFamily="34" charset="0"/>
              </a:rPr>
              <a:t>za realizaci reorganizace a optimalizaci činnosti  </a:t>
            </a:r>
          </a:p>
          <a:p>
            <a:r>
              <a:rPr lang="cs-CZ" sz="1600" b="1" dirty="0">
                <a:latin typeface="Candara Light" panose="020E0502030303020204" pitchFamily="34" charset="0"/>
              </a:rPr>
              <a:t>zdravotnického operačního střediska </a:t>
            </a:r>
          </a:p>
          <a:p>
            <a:r>
              <a:rPr lang="cs-CZ" sz="1600" b="1" dirty="0">
                <a:latin typeface="Candara Light" panose="020E0502030303020204" pitchFamily="34" charset="0"/>
              </a:rPr>
              <a:t>ZZS Pardubického kraje.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A6527AB-8F37-A876-9415-BE02B1BE27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639270"/>
            <a:ext cx="4193023" cy="339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11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F1ACADC-882F-A322-7274-440BE6CC91B2}"/>
              </a:ext>
            </a:extLst>
          </p:cNvPr>
          <p:cNvSpPr txBox="1"/>
          <p:nvPr/>
        </p:nvSpPr>
        <p:spPr>
          <a:xfrm>
            <a:off x="720191" y="655455"/>
            <a:ext cx="79059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b="1" dirty="0">
                <a:effectLst/>
                <a:latin typeface="Candara Light" panose="020E0502030303020204" pitchFamily="34" charset="0"/>
              </a:rPr>
              <a:t>     Renáta </a:t>
            </a:r>
            <a:r>
              <a:rPr lang="cs-CZ" sz="1600" b="1" dirty="0" err="1">
                <a:effectLst/>
                <a:latin typeface="Candara Light" panose="020E0502030303020204" pitchFamily="34" charset="0"/>
              </a:rPr>
              <a:t>Ningerová</a:t>
            </a:r>
            <a:r>
              <a:rPr lang="cs-CZ" sz="1600" b="1" dirty="0">
                <a:effectLst/>
                <a:latin typeface="Candara Light" panose="020E0502030303020204" pitchFamily="34" charset="0"/>
              </a:rPr>
              <a:t> nastoupila  na Oblastní operační středisko Zdravotnické záchranné služby v Pardubicích v roce 2002. Ve stejném roce začala také pracovat na pozici sestra specialistka na výjezdovém stanovišti v Pardubicích.</a:t>
            </a:r>
            <a:endParaRPr lang="cs-CZ" sz="1600" b="1" dirty="0">
              <a:latin typeface="Candara Light" panose="020E0502030303020204" pitchFamily="34" charset="0"/>
            </a:endParaRPr>
          </a:p>
          <a:p>
            <a:pPr algn="just"/>
            <a:endParaRPr lang="cs-CZ" sz="1600" b="1" dirty="0">
              <a:effectLst/>
              <a:latin typeface="Candara Light" panose="020E0502030303020204" pitchFamily="34" charset="0"/>
            </a:endParaRPr>
          </a:p>
          <a:p>
            <a:pPr algn="just"/>
            <a:r>
              <a:rPr lang="cs-CZ" sz="1600" b="1" dirty="0">
                <a:effectLst/>
                <a:latin typeface="Candara Light" panose="020E0502030303020204" pitchFamily="34" charset="0"/>
              </a:rPr>
              <a:t>     Nyní je vedoucí operátorkou Zdravotnického operačního střediska ZZS Pardubického kraje, pracuje ve výjezdu, je součástí Týmu specializovaných činností a týmu pro řešení vysoce nebezpečných nákaz.</a:t>
            </a:r>
            <a:endParaRPr lang="cs-CZ" sz="1600" b="1" dirty="0">
              <a:latin typeface="Candara Light" panose="020E0502030303020204" pitchFamily="34" charset="0"/>
            </a:endParaRPr>
          </a:p>
          <a:p>
            <a:pPr algn="just"/>
            <a:endParaRPr lang="cs-CZ" sz="1600" b="1" dirty="0">
              <a:effectLst/>
              <a:latin typeface="Candara Light" panose="020E0502030303020204" pitchFamily="34" charset="0"/>
            </a:endParaRPr>
          </a:p>
          <a:p>
            <a:pPr algn="just"/>
            <a:r>
              <a:rPr lang="cs-CZ" sz="1600" b="1" dirty="0">
                <a:effectLst/>
                <a:latin typeface="Candara Light" panose="020E0502030303020204" pitchFamily="34" charset="0"/>
              </a:rPr>
              <a:t>     Práce je zároveň jejím koníčkem, z kolegů se stali kamarádi a přátelé. Ti si ji váží pro její upřímnost, ochotu, profesionalitu, týmového ducha a její zápal do práce.</a:t>
            </a:r>
            <a:endParaRPr lang="cs-CZ" sz="1600" b="1" dirty="0">
              <a:latin typeface="Candara Light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359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0C694835-8835-201F-5AE7-690A24DD0075}"/>
              </a:ext>
            </a:extLst>
          </p:cNvPr>
          <p:cNvSpPr txBox="1"/>
          <p:nvPr/>
        </p:nvSpPr>
        <p:spPr>
          <a:xfrm flipH="1">
            <a:off x="2605636" y="494258"/>
            <a:ext cx="46771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andara Light" panose="020E0502030303020204" pitchFamily="34" charset="0"/>
              </a:rPr>
              <a:t>Zdravotnická záchranná služba  </a:t>
            </a:r>
          </a:p>
          <a:p>
            <a:r>
              <a:rPr lang="cs-CZ" sz="2400" b="1" dirty="0">
                <a:latin typeface="Candara Light" panose="020E0502030303020204" pitchFamily="34" charset="0"/>
              </a:rPr>
              <a:t>Jihomoravského kraje</a:t>
            </a: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r>
              <a:rPr lang="cs-CZ" sz="2400" b="1" dirty="0">
                <a:latin typeface="Candara Light" panose="020E0502030303020204" pitchFamily="34" charset="0"/>
              </a:rPr>
              <a:t>nominuje</a:t>
            </a:r>
          </a:p>
          <a:p>
            <a:r>
              <a:rPr lang="cs-CZ" sz="2400" b="1" dirty="0">
                <a:latin typeface="Candara Light" panose="020E0502030303020204" pitchFamily="34" charset="0"/>
              </a:rPr>
              <a:t>na cenu AZZS ČR </a:t>
            </a:r>
          </a:p>
          <a:p>
            <a:r>
              <a:rPr lang="cs-CZ" sz="2400" b="1" dirty="0">
                <a:latin typeface="Candara Light" panose="020E0502030303020204" pitchFamily="34" charset="0"/>
              </a:rPr>
              <a:t>za rok 2023</a:t>
            </a: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BE675FB-E568-B439-5707-8F3F4D791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14" y="557174"/>
            <a:ext cx="2370966" cy="97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985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9A159C0-7C55-D148-8F4F-63040F4B7104}"/>
              </a:ext>
            </a:extLst>
          </p:cNvPr>
          <p:cNvSpPr txBox="1"/>
          <p:nvPr/>
        </p:nvSpPr>
        <p:spPr>
          <a:xfrm>
            <a:off x="80919" y="1327094"/>
            <a:ext cx="449108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Candara Light" panose="020E0502030303020204" pitchFamily="34" charset="0"/>
              </a:rPr>
              <a:t>paní Hanu Kochovou</a:t>
            </a:r>
          </a:p>
          <a:p>
            <a:r>
              <a:rPr lang="cs-CZ" sz="1800" b="1" dirty="0">
                <a:latin typeface="Candara Light" panose="020E0502030303020204" pitchFamily="34" charset="0"/>
              </a:rPr>
              <a:t>záchranářku a operátorku ZZS JMK</a:t>
            </a:r>
          </a:p>
          <a:p>
            <a:endParaRPr lang="cs-CZ" sz="1600" b="1" dirty="0">
              <a:latin typeface="Candara Light" panose="020E0502030303020204" pitchFamily="34" charset="0"/>
            </a:endParaRPr>
          </a:p>
          <a:p>
            <a:endParaRPr lang="cs-CZ" sz="1600" b="1" dirty="0">
              <a:latin typeface="Candara Light" panose="020E0502030303020204" pitchFamily="34" charset="0"/>
            </a:endParaRPr>
          </a:p>
          <a:p>
            <a:r>
              <a:rPr lang="cs-CZ" sz="1600" b="1" dirty="0">
                <a:latin typeface="Candara Light" panose="020E0502030303020204" pitchFamily="34" charset="0"/>
              </a:rPr>
              <a:t>za dlouholetou vynikající práci </a:t>
            </a:r>
          </a:p>
          <a:p>
            <a:r>
              <a:rPr lang="cs-CZ" sz="1600" b="1" dirty="0">
                <a:latin typeface="Candara Light" panose="020E0502030303020204" pitchFamily="34" charset="0"/>
              </a:rPr>
              <a:t>pro zajištění </a:t>
            </a:r>
          </a:p>
          <a:p>
            <a:r>
              <a:rPr lang="cs-CZ" sz="1600" b="1" dirty="0">
                <a:latin typeface="Candara Light" panose="020E0502030303020204" pitchFamily="34" charset="0"/>
              </a:rPr>
              <a:t>přednemocniční neodkladné péče </a:t>
            </a:r>
          </a:p>
          <a:p>
            <a:r>
              <a:rPr lang="cs-CZ" sz="1600" b="1" dirty="0">
                <a:latin typeface="Candara Light" panose="020E0502030303020204" pitchFamily="34" charset="0"/>
              </a:rPr>
              <a:t>na území Jihomoravského kraje.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836113D-A8F4-715A-4267-F1BC7CA929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648" y="545453"/>
            <a:ext cx="5185309" cy="388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27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F1ACADC-882F-A322-7274-440BE6CC91B2}"/>
              </a:ext>
            </a:extLst>
          </p:cNvPr>
          <p:cNvSpPr txBox="1"/>
          <p:nvPr/>
        </p:nvSpPr>
        <p:spPr>
          <a:xfrm>
            <a:off x="720191" y="655455"/>
            <a:ext cx="7905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sz="1600" dirty="0">
              <a:latin typeface="Candara Light" panose="020E0502030303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28150DB-C775-EACE-229D-EAB5253A3B4C}"/>
              </a:ext>
            </a:extLst>
          </p:cNvPr>
          <p:cNvSpPr txBox="1"/>
          <p:nvPr/>
        </p:nvSpPr>
        <p:spPr>
          <a:xfrm>
            <a:off x="412694" y="655455"/>
            <a:ext cx="847236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>
                <a:effectLst/>
                <a:latin typeface="Candara Light" panose="020E0502030303020204" pitchFamily="34" charset="0"/>
              </a:rPr>
              <a:t>     </a:t>
            </a:r>
            <a:r>
              <a:rPr lang="cs-CZ" sz="1500" b="1" dirty="0">
                <a:effectLst/>
                <a:latin typeface="Candara Light" panose="020E0502030303020204" pitchFamily="34" charset="0"/>
              </a:rPr>
              <a:t>Naše kolegyně, záchranářka a operátorka Hana Kochová začala v roce 1992 pracovat v Nemocnici Kyjov jako sestra u lůžka na ARO a po třech letech pak i jako výjezdová sestra zdravotnické záchranné služby, která tehdy spadala právě pod toto oddělení. </a:t>
            </a:r>
          </a:p>
          <a:p>
            <a:pPr algn="just"/>
            <a:endParaRPr lang="cs-CZ" sz="1500" b="1" dirty="0">
              <a:latin typeface="Candara Light" panose="020E0502030303020204" pitchFamily="34" charset="0"/>
            </a:endParaRPr>
          </a:p>
          <a:p>
            <a:pPr algn="just"/>
            <a:r>
              <a:rPr lang="cs-CZ" sz="1500" b="1" dirty="0">
                <a:effectLst/>
                <a:latin typeface="Candara Light" panose="020E0502030303020204" pitchFamily="34" charset="0"/>
              </a:rPr>
              <a:t>     Od roku 2005 pak působila na základnách ve Veselí nad Moravou a Velká nad Veličkou, už pod organizací ZZS </a:t>
            </a:r>
            <a:r>
              <a:rPr lang="cs-CZ" sz="1500" b="1" dirty="0" err="1">
                <a:effectLst/>
                <a:latin typeface="Candara Light" panose="020E0502030303020204" pitchFamily="34" charset="0"/>
              </a:rPr>
              <a:t>JmK</a:t>
            </a:r>
            <a:r>
              <a:rPr lang="cs-CZ" sz="1500" b="1" dirty="0">
                <a:effectLst/>
                <a:latin typeface="Candara Light" panose="020E0502030303020204" pitchFamily="34" charset="0"/>
              </a:rPr>
              <a:t>. V roce 2010 se stala staniční sestrou na obou výše zmíněných základnách.       A aby toho nebylo málo, zastává od roku 2019 ještě pozici operátorky krajského zdravotnického operačního střediska. </a:t>
            </a:r>
          </a:p>
          <a:p>
            <a:pPr algn="just"/>
            <a:endParaRPr lang="cs-CZ" sz="1500" b="1" dirty="0">
              <a:latin typeface="Candara Light" panose="020E0502030303020204" pitchFamily="34" charset="0"/>
            </a:endParaRPr>
          </a:p>
          <a:p>
            <a:pPr algn="just"/>
            <a:r>
              <a:rPr lang="cs-CZ" sz="1500" b="1" dirty="0">
                <a:effectLst/>
                <a:latin typeface="Candara Light" panose="020E0502030303020204" pitchFamily="34" charset="0"/>
              </a:rPr>
              <a:t>     Svou práci vykonává ve všech ohledech zodpovědně, je vzorem pro své kolegy a také je jim vždy nápomocná. Stále se vzdělává a učí novým věcem. Její laskavá a empatická povaha je pověstná, Hana Kochová je obětavá, kamarádská, spolehlivá. Navzdory všem svým přednostem je tato naše zdravotnice mimořádně skromná. </a:t>
            </a:r>
          </a:p>
          <a:p>
            <a:pPr algn="just"/>
            <a:endParaRPr lang="cs-CZ" sz="1500" b="1" dirty="0">
              <a:latin typeface="Candara Light" panose="020E0502030303020204" pitchFamily="34" charset="0"/>
            </a:endParaRPr>
          </a:p>
          <a:p>
            <a:pPr algn="just"/>
            <a:r>
              <a:rPr lang="cs-CZ" sz="1500" b="1" dirty="0">
                <a:effectLst/>
                <a:latin typeface="Candara Light" panose="020E0502030303020204" pitchFamily="34" charset="0"/>
              </a:rPr>
              <a:t>     Naše Hana si toto ocenění plným právem zaslouží, za to, jak pracuje, za to, jaká je. </a:t>
            </a:r>
            <a:endParaRPr lang="cs-CZ" sz="1500" b="1" dirty="0">
              <a:latin typeface="Candara Light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525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0C694835-8835-201F-5AE7-690A24DD0075}"/>
              </a:ext>
            </a:extLst>
          </p:cNvPr>
          <p:cNvSpPr txBox="1"/>
          <p:nvPr/>
        </p:nvSpPr>
        <p:spPr>
          <a:xfrm flipH="1">
            <a:off x="2605636" y="494258"/>
            <a:ext cx="46771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andara Light" panose="020E0502030303020204" pitchFamily="34" charset="0"/>
              </a:rPr>
              <a:t>Zdravotnická záchranná služba  </a:t>
            </a:r>
          </a:p>
          <a:p>
            <a:r>
              <a:rPr lang="cs-CZ" sz="2400" b="1" dirty="0">
                <a:latin typeface="Candara Light" panose="020E0502030303020204" pitchFamily="34" charset="0"/>
              </a:rPr>
              <a:t>Karlovarského kraje</a:t>
            </a: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r>
              <a:rPr lang="cs-CZ" sz="2400" b="1" dirty="0">
                <a:latin typeface="Candara Light" panose="020E0502030303020204" pitchFamily="34" charset="0"/>
              </a:rPr>
              <a:t>nominuje</a:t>
            </a:r>
          </a:p>
          <a:p>
            <a:r>
              <a:rPr lang="cs-CZ" sz="2400" b="1" dirty="0">
                <a:latin typeface="Candara Light" panose="020E0502030303020204" pitchFamily="34" charset="0"/>
              </a:rPr>
              <a:t>na cenu AZZS ČR </a:t>
            </a:r>
          </a:p>
          <a:p>
            <a:r>
              <a:rPr lang="cs-CZ" sz="2400" b="1" dirty="0">
                <a:latin typeface="Candara Light" panose="020E0502030303020204" pitchFamily="34" charset="0"/>
              </a:rPr>
              <a:t>za rok 2023</a:t>
            </a: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A28F7BF-397A-7ABC-BB27-6F31C0C5D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67" y="552338"/>
            <a:ext cx="1493838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889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9A159C0-7C55-D148-8F4F-63040F4B7104}"/>
              </a:ext>
            </a:extLst>
          </p:cNvPr>
          <p:cNvSpPr txBox="1"/>
          <p:nvPr/>
        </p:nvSpPr>
        <p:spPr>
          <a:xfrm>
            <a:off x="80919" y="1302817"/>
            <a:ext cx="544594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Candara Light" panose="020E0502030303020204" pitchFamily="34" charset="0"/>
              </a:rPr>
              <a:t>PhDr. Nikolu </a:t>
            </a:r>
            <a:r>
              <a:rPr lang="cs-CZ" sz="2000" b="1" dirty="0" err="1">
                <a:latin typeface="Candara Light" panose="020E0502030303020204" pitchFamily="34" charset="0"/>
              </a:rPr>
              <a:t>Brizgalovou</a:t>
            </a:r>
            <a:r>
              <a:rPr lang="cs-CZ" sz="2000" b="1" dirty="0">
                <a:latin typeface="Candara Light" panose="020E0502030303020204" pitchFamily="34" charset="0"/>
              </a:rPr>
              <a:t>, </a:t>
            </a:r>
            <a:r>
              <a:rPr lang="cs-CZ" sz="2000" b="1" dirty="0" err="1">
                <a:latin typeface="Candara Light" panose="020E0502030303020204" pitchFamily="34" charset="0"/>
              </a:rPr>
              <a:t>DiS</a:t>
            </a:r>
            <a:r>
              <a:rPr lang="cs-CZ" sz="2000" b="1" dirty="0">
                <a:latin typeface="Candara Light" panose="020E0502030303020204" pitchFamily="34" charset="0"/>
              </a:rPr>
              <a:t>., MBA</a:t>
            </a:r>
          </a:p>
          <a:p>
            <a:r>
              <a:rPr lang="cs-CZ" sz="2000" b="1" dirty="0">
                <a:latin typeface="Candara Light" panose="020E0502030303020204" pitchFamily="34" charset="0"/>
              </a:rPr>
              <a:t>vedoucí VVS ZZS KVK</a:t>
            </a:r>
          </a:p>
          <a:p>
            <a:endParaRPr lang="cs-CZ" sz="2000" b="1" dirty="0">
              <a:latin typeface="Candara Light" panose="020E0502030303020204" pitchFamily="34" charset="0"/>
            </a:endParaRPr>
          </a:p>
          <a:p>
            <a:endParaRPr lang="cs-CZ" sz="2000" b="1" dirty="0">
              <a:latin typeface="Candara Light" panose="020E0502030303020204" pitchFamily="34" charset="0"/>
            </a:endParaRPr>
          </a:p>
          <a:p>
            <a:r>
              <a:rPr lang="cs-CZ" sz="2000" b="1" dirty="0">
                <a:latin typeface="Candara Light" panose="020E0502030303020204" pitchFamily="34" charset="0"/>
              </a:rPr>
              <a:t>za inspirativní vedení VVS a trvalou </a:t>
            </a:r>
          </a:p>
          <a:p>
            <a:r>
              <a:rPr lang="cs-CZ" sz="2000" b="1" dirty="0">
                <a:latin typeface="Candara Light" panose="020E0502030303020204" pitchFamily="34" charset="0"/>
              </a:rPr>
              <a:t>snahu o efektivní a přívětivý </a:t>
            </a:r>
          </a:p>
          <a:p>
            <a:r>
              <a:rPr lang="cs-CZ" sz="2000" b="1" dirty="0">
                <a:latin typeface="Candara Light" panose="020E0502030303020204" pitchFamily="34" charset="0"/>
              </a:rPr>
              <a:t>způsob výcviku. </a:t>
            </a:r>
          </a:p>
          <a:p>
            <a:endParaRPr lang="cs-CZ" sz="2000" b="1" dirty="0">
              <a:latin typeface="Candara Light" panose="020E0502030303020204" pitchFamily="34" charset="0"/>
            </a:endParaRPr>
          </a:p>
          <a:p>
            <a:endParaRPr lang="cs-CZ" sz="2000" b="1" dirty="0">
              <a:latin typeface="Candara Light" panose="020E0502030303020204" pitchFamily="34" charset="0"/>
            </a:endParaRPr>
          </a:p>
          <a:p>
            <a:r>
              <a:rPr lang="cs-CZ" sz="2000" b="1" dirty="0">
                <a:latin typeface="Candara Light" panose="020E0502030303020204" pitchFamily="34" charset="0"/>
              </a:rPr>
              <a:t> </a:t>
            </a:r>
          </a:p>
        </p:txBody>
      </p:sp>
      <p:pic>
        <p:nvPicPr>
          <p:cNvPr id="3" name="Obrázek 2" descr="Obsah obrázku osoba, Lidská tvář, oblečení, venku&#10;&#10;Popis byl vytvořen automaticky">
            <a:extLst>
              <a:ext uri="{FF2B5EF4-FFF2-40B4-BE49-F238E27FC236}">
                <a16:creationId xmlns:a16="http://schemas.microsoft.com/office/drawing/2014/main" id="{A762BD64-C357-C608-B1D2-182E4FF7D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142" y="670584"/>
            <a:ext cx="4957712" cy="344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08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2329725" y="113175"/>
            <a:ext cx="44895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/>
              <a:t>10. ročník ceny AZZS ČR</a:t>
            </a:r>
            <a:endParaRPr sz="2400" dirty="0"/>
          </a:p>
        </p:txBody>
      </p:sp>
      <p:sp>
        <p:nvSpPr>
          <p:cNvPr id="66" name="Google Shape;66;p12"/>
          <p:cNvSpPr txBox="1"/>
          <p:nvPr/>
        </p:nvSpPr>
        <p:spPr>
          <a:xfrm>
            <a:off x="101151" y="374341"/>
            <a:ext cx="8941697" cy="4601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cs-CZ" sz="1000" b="1" dirty="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Vážení přátelé,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cs-CZ" sz="1000" b="1" dirty="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rok se rokem sešel a máme tu 10. jubilejní ročník vyhlášení cen AZZS ČR za rok 2023, u kterého Vás srdečně vítám. 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cs-CZ" sz="1000" b="1" dirty="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Uplynulých deset let si zaslouží malé ohlédnutí, a tak si dovoluji připomenout, že mezi držiteli tohoto ocenění je 51 lékařů, zástupců nastupující generace    i nestorů  stojících u počátků vzniku stanic záchranné služby na území naší země a zavádění systémů, které zlepšily dostupnost přednemocniční neodkladné péče pro naše občany.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cs-CZ" sz="1000" b="1" dirty="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Početné zastoupení ve skupině oceněných mají i „</a:t>
            </a:r>
            <a:r>
              <a:rPr lang="cs-CZ" sz="1000" b="1" dirty="0" err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středňáci</a:t>
            </a:r>
            <a:r>
              <a:rPr lang="cs-CZ" sz="1000" b="1" dirty="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“  - zdravotnických záchranářů včetně řidičů je celkem 35 , z toho  5 hlavních sester, 1 vrchní a  2 staniční. 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cs-CZ" sz="1000" b="1" dirty="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Zapomenout nesmíme ani na ty, kteří rozdávají posádkám práci – operátoři ZOS mají každý rok v nominacích své zástupce a cenu nese celkem 17 z nich. 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cs-CZ" sz="1000" b="1" dirty="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Postupující digitalizace klade nároky na provoz informačních a komunikačních technologií a díky šikovným </a:t>
            </a:r>
            <a:r>
              <a:rPr lang="cs-CZ" sz="1000" b="1" dirty="0" err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ajťákům</a:t>
            </a:r>
            <a:r>
              <a:rPr lang="cs-CZ" sz="1000" b="1" dirty="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 se nám daří držet krok s dobou.                 V nominacích se na ně nezapomíná a ocenění drží  7  IT techniků. 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cs-CZ" sz="1000" b="1" dirty="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Mezi dalšími oceněnými jsou  4 ekonomové, 3 personalisté,  2 tiskoví mluvčí, 2 dopraváci, 3 </a:t>
            </a:r>
            <a:r>
              <a:rPr lang="cs-CZ" sz="1000" b="1" dirty="0" err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krizáci</a:t>
            </a:r>
            <a:r>
              <a:rPr lang="cs-CZ" sz="1000" b="1" dirty="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, 2 asistentky, 7 vzdělavatelů, správce budov nebo peer </a:t>
            </a:r>
            <a:r>
              <a:rPr lang="cs-CZ" sz="1000" b="1" dirty="0" err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interventka</a:t>
            </a:r>
            <a:r>
              <a:rPr lang="cs-CZ" sz="1000" b="1" dirty="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. Cena AZZS ČR také jednou překročila hranice naší země a ocenila spolupráci s kolegou z Rakouska. 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cs-CZ" sz="1000" b="1" dirty="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Vedle nominací zdravotnických záchranných služeb prezident AZZS ČR ocenil práci redakce časopisu Urgentní medicína nebo činnost realizačního týmu mezinárodní metodické soutěže </a:t>
            </a:r>
            <a:r>
              <a:rPr lang="cs-CZ" sz="1000" b="1" dirty="0" err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Rally</a:t>
            </a:r>
            <a:r>
              <a:rPr lang="cs-CZ" sz="1000" b="1" dirty="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cs-CZ" sz="1000" b="1" dirty="0" err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Rejvíz</a:t>
            </a:r>
            <a:r>
              <a:rPr lang="cs-CZ" sz="1000" b="1" dirty="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.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cs-CZ" sz="1000" b="1" dirty="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Asociace zdravotnických záchranných služeb České republiky za deset let udělila celkem 138 ocenění, z toho 5 in memoriam.</a:t>
            </a:r>
            <a:endParaRPr lang="cs-CZ" sz="1100" b="1" dirty="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cs-CZ" sz="1100" dirty="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lang="cs-CZ" sz="1100" dirty="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lang="cs-CZ" sz="1200" dirty="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F1ACADC-882F-A322-7274-440BE6CC91B2}"/>
              </a:ext>
            </a:extLst>
          </p:cNvPr>
          <p:cNvSpPr txBox="1"/>
          <p:nvPr/>
        </p:nvSpPr>
        <p:spPr>
          <a:xfrm>
            <a:off x="720191" y="655455"/>
            <a:ext cx="7905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sz="1600" dirty="0">
              <a:latin typeface="Candara Light" panose="020E0502030303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5646A17-BF6B-A079-1C67-2C606A23F008}"/>
              </a:ext>
            </a:extLst>
          </p:cNvPr>
          <p:cNvSpPr txBox="1"/>
          <p:nvPr/>
        </p:nvSpPr>
        <p:spPr>
          <a:xfrm>
            <a:off x="193729" y="283220"/>
            <a:ext cx="869455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500" b="1" dirty="0">
                <a:latin typeface="Candara Light" panose="020E0502030303020204" pitchFamily="34" charset="0"/>
              </a:rPr>
              <a:t>     </a:t>
            </a:r>
            <a:r>
              <a:rPr lang="cs-CZ" b="1" dirty="0">
                <a:latin typeface="Candara Light" panose="020E0502030303020204" pitchFamily="34" charset="0"/>
              </a:rPr>
              <a:t>Po střední zdravotnické škole v Příbrami vystudovala Nikola v Plzni obor zdravotnický záchranář, kde v roce 1999 absolvovala v prvním ročníku u PaedDr. </a:t>
            </a:r>
            <a:r>
              <a:rPr lang="cs-CZ" b="1" dirty="0" err="1">
                <a:latin typeface="Candara Light" panose="020E0502030303020204" pitchFamily="34" charset="0"/>
              </a:rPr>
              <a:t>Mauritzové</a:t>
            </a:r>
            <a:r>
              <a:rPr lang="cs-CZ" b="1" dirty="0">
                <a:latin typeface="Candara Light" panose="020E0502030303020204" pitchFamily="34" charset="0"/>
              </a:rPr>
              <a:t>. V průběhu své pracovní kariéry si postupně doplnila specializaci ARIP, vystudovala vysokou školu, kde získala doktorát v oboru veřejného zdravotnictví, absolvovala snad všechny mezinárodní záchranářské kurzy, doplnila si manažerské vzdělání a v minulém roce získala specializaci ZZ pro urgentní medicínu.</a:t>
            </a:r>
          </a:p>
          <a:p>
            <a:pPr algn="just"/>
            <a:endParaRPr lang="cs-CZ" b="1" dirty="0">
              <a:latin typeface="Candara Light" panose="020E0502030303020204" pitchFamily="34" charset="0"/>
            </a:endParaRPr>
          </a:p>
          <a:p>
            <a:pPr algn="just"/>
            <a:r>
              <a:rPr lang="cs-CZ" b="1" dirty="0">
                <a:latin typeface="Candara Light" panose="020E0502030303020204" pitchFamily="34" charset="0"/>
              </a:rPr>
              <a:t>     Má mnohaleté zkušenosti z ARO v nemocnici ve Varech i ze ZZS Karlovarského kraje, kde na počátku své kariéry pracovala souběžně nebo „na střídačku“. Pracovně působila i v Německu. Na ZZS KVK působí ve výjezdu, nicméně určitou dobu pracovala také na ZOS.</a:t>
            </a:r>
          </a:p>
          <a:p>
            <a:pPr algn="just"/>
            <a:endParaRPr lang="cs-CZ" b="1" dirty="0">
              <a:latin typeface="Candara Light" panose="020E0502030303020204" pitchFamily="34" charset="0"/>
            </a:endParaRPr>
          </a:p>
          <a:p>
            <a:pPr algn="just"/>
            <a:r>
              <a:rPr lang="cs-CZ" b="1" dirty="0">
                <a:latin typeface="Candara Light" panose="020E0502030303020204" pitchFamily="34" charset="0"/>
              </a:rPr>
              <a:t>     S ohledem na obrovské zkušenosti z různých prostředí a svému přístupu ke vzdělávání se v roce 2015 stala lektorkou VVS a od roku 2018 jeho vedoucí. V průběhu téměř 6 let se svými lektory významně posunula způsob vzdělávání a výcviku na ZZS KVK, kterou rovněž akreditovala pro praxe vybraných kvalifikačních kurzů. V letošním roce se spolupodílela na certifikaci k výuce mezinárodních kurzů ILS, coby první ZZS v ČR. V roce 2022 přišla s nápadem uspořádat Karlovarskou P155, což letos v červnu se svými lektory a dalšími nadšenci ze záchranky na velmi vysoké úrovni zrealizovala.</a:t>
            </a:r>
          </a:p>
          <a:p>
            <a:pPr algn="just"/>
            <a:endParaRPr lang="cs-CZ" b="1" dirty="0">
              <a:latin typeface="Candara Light" panose="020E0502030303020204" pitchFamily="34" charset="0"/>
            </a:endParaRPr>
          </a:p>
          <a:p>
            <a:pPr algn="just"/>
            <a:r>
              <a:rPr lang="cs-CZ" b="1" dirty="0">
                <a:latin typeface="Candara Light" panose="020E0502030303020204" pitchFamily="34" charset="0"/>
              </a:rPr>
              <a:t>     Kromě vysokých odborných kvalit si ji vážíme pro její celoživotní optimismus, stále dobrou náladu a nadšení, kterým dokáže strhnout a motivovat lidi kolem sebe a tím je inspirovat na jejich profesní dráze, ale i v osobním životě.</a:t>
            </a:r>
          </a:p>
          <a:p>
            <a:pPr algn="just"/>
            <a:endParaRPr lang="cs-CZ" b="1" dirty="0">
              <a:latin typeface="Candara Light" panose="020E0502030303020204" pitchFamily="34" charset="0"/>
            </a:endParaRPr>
          </a:p>
          <a:p>
            <a:pPr algn="ctr"/>
            <a:r>
              <a:rPr lang="cs-CZ" b="1" u="sng" dirty="0">
                <a:latin typeface="Candara Light" panose="020E0502030303020204" pitchFamily="34" charset="0"/>
              </a:rPr>
              <a:t>Nikčo, vážíme se Tě a jsme rádi, že Tě máme </a:t>
            </a:r>
            <a:r>
              <a:rPr lang="cs-CZ" b="1" u="sng" dirty="0">
                <a:latin typeface="Candara Light" panose="020E0502030303020204" pitchFamily="34" charset="0"/>
                <a:sym typeface="Wingdings" panose="05000000000000000000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3881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0C694835-8835-201F-5AE7-690A24DD0075}"/>
              </a:ext>
            </a:extLst>
          </p:cNvPr>
          <p:cNvSpPr txBox="1"/>
          <p:nvPr/>
        </p:nvSpPr>
        <p:spPr>
          <a:xfrm flipH="1">
            <a:off x="2605636" y="494258"/>
            <a:ext cx="46771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andara Light" panose="020E0502030303020204" pitchFamily="34" charset="0"/>
              </a:rPr>
              <a:t>Zdravotnická záchranná služba  </a:t>
            </a:r>
          </a:p>
          <a:p>
            <a:r>
              <a:rPr lang="cs-CZ" sz="2400" b="1" dirty="0">
                <a:latin typeface="Candara Light" panose="020E0502030303020204" pitchFamily="34" charset="0"/>
              </a:rPr>
              <a:t>Zlínského kraje</a:t>
            </a: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r>
              <a:rPr lang="cs-CZ" sz="2400" b="1" dirty="0">
                <a:latin typeface="Candara Light" panose="020E0502030303020204" pitchFamily="34" charset="0"/>
              </a:rPr>
              <a:t>nominuje</a:t>
            </a:r>
          </a:p>
          <a:p>
            <a:r>
              <a:rPr lang="cs-CZ" sz="2400" b="1" dirty="0">
                <a:latin typeface="Candara Light" panose="020E0502030303020204" pitchFamily="34" charset="0"/>
              </a:rPr>
              <a:t>na cenu AZZS ČR </a:t>
            </a:r>
          </a:p>
          <a:p>
            <a:r>
              <a:rPr lang="cs-CZ" sz="2400" b="1" dirty="0">
                <a:latin typeface="Candara Light" panose="020E0502030303020204" pitchFamily="34" charset="0"/>
              </a:rPr>
              <a:t>za rok 2023</a:t>
            </a: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4157ACD-D260-33AC-9A96-A6369255EC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013" y="560737"/>
            <a:ext cx="1737401" cy="173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59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9A159C0-7C55-D148-8F4F-63040F4B7104}"/>
              </a:ext>
            </a:extLst>
          </p:cNvPr>
          <p:cNvSpPr txBox="1"/>
          <p:nvPr/>
        </p:nvSpPr>
        <p:spPr>
          <a:xfrm>
            <a:off x="80919" y="1327094"/>
            <a:ext cx="449108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Candara Light" panose="020E0502030303020204" pitchFamily="34" charset="0"/>
              </a:rPr>
              <a:t>MUDr. Milana Panáčka</a:t>
            </a:r>
          </a:p>
          <a:p>
            <a:r>
              <a:rPr lang="cs-CZ" sz="1800" b="1" dirty="0">
                <a:latin typeface="Candara Light" panose="020E0502030303020204" pitchFamily="34" charset="0"/>
              </a:rPr>
              <a:t>vedoucího lékaře oblasti Vsetín</a:t>
            </a:r>
          </a:p>
          <a:p>
            <a:endParaRPr lang="cs-CZ" sz="1600" b="1" dirty="0">
              <a:latin typeface="Candara Light" panose="020E0502030303020204" pitchFamily="34" charset="0"/>
            </a:endParaRPr>
          </a:p>
          <a:p>
            <a:endParaRPr lang="cs-CZ" sz="1600" b="1" dirty="0">
              <a:latin typeface="Candara Light" panose="020E0502030303020204" pitchFamily="34" charset="0"/>
            </a:endParaRPr>
          </a:p>
          <a:p>
            <a:r>
              <a:rPr lang="cs-CZ" sz="1600" b="1" dirty="0">
                <a:latin typeface="Candara Light" panose="020E0502030303020204" pitchFamily="34" charset="0"/>
              </a:rPr>
              <a:t>za celoživotní vynikající práci </a:t>
            </a:r>
          </a:p>
          <a:p>
            <a:r>
              <a:rPr lang="cs-CZ" sz="1600" b="1" dirty="0">
                <a:latin typeface="Candara Light" panose="020E0502030303020204" pitchFamily="34" charset="0"/>
              </a:rPr>
              <a:t>při poskytování</a:t>
            </a:r>
          </a:p>
          <a:p>
            <a:r>
              <a:rPr lang="cs-CZ" sz="1600" b="1" dirty="0">
                <a:latin typeface="Candara Light" panose="020E0502030303020204" pitchFamily="34" charset="0"/>
              </a:rPr>
              <a:t>přednemocniční neodkladné péče </a:t>
            </a:r>
          </a:p>
          <a:p>
            <a:r>
              <a:rPr lang="cs-CZ" sz="1600" b="1" dirty="0">
                <a:latin typeface="Candara Light" panose="020E0502030303020204" pitchFamily="34" charset="0"/>
              </a:rPr>
              <a:t>na území Zlínského kraje.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4BAB194-39A4-7B2C-CD0D-720CA6490A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048" y="598812"/>
            <a:ext cx="5534952" cy="368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52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F1ACADC-882F-A322-7274-440BE6CC91B2}"/>
              </a:ext>
            </a:extLst>
          </p:cNvPr>
          <p:cNvSpPr txBox="1"/>
          <p:nvPr/>
        </p:nvSpPr>
        <p:spPr>
          <a:xfrm>
            <a:off x="720191" y="655455"/>
            <a:ext cx="7905919" cy="2920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b="1" dirty="0"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cs-CZ" sz="1600" b="1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MUDr. Milan Panáček pracuje jako lékař ZZS od roku 1989, nejdříve jako lékař oddělení ARO nemocnice Vsetín a od roku 1996 již jako lékař výjezdové skupiny ZZS Vsetín. Především díky svým dlouholetým zkušenostem a dovednostem se MUDr. Milan Panáček stal v roce 2017 vedoucím lékařem oblasti Vsetín ZZS Zlínského kraje. </a:t>
            </a:r>
            <a:endParaRPr lang="cs-CZ" sz="1600" b="1" dirty="0">
              <a:latin typeface="Candara Light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b="1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Lékařský personál je klíčovým faktorem v poskytování přednemocniční neodkladné péče,                               a MUDr. Milan Panáček je v tomto ohledu skutečným vzorem. Jeho profesionální přístup, znalosti a dovednosti neustále přispívají k poskytování kvalitní přednemocniční neodkladné péče pacientům v rámci ZZS ZK. Díky svému dlouholetému působení přímo v oblasti Vsetín má také obdivuhodné znalosti místních podmínek a potřeb tamních pacientů.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b="1" dirty="0"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cs-CZ" sz="1600" b="1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MUDr. Milan Panáček byl a stále je výraznou oporou týmu lékařů a záchranářů ZZS ZK.</a:t>
            </a:r>
          </a:p>
        </p:txBody>
      </p:sp>
    </p:spTree>
    <p:extLst>
      <p:ext uri="{BB962C8B-B14F-4D97-AF65-F5344CB8AC3E}">
        <p14:creationId xmlns:p14="http://schemas.microsoft.com/office/powerpoint/2010/main" val="2875700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0C694835-8835-201F-5AE7-690A24DD0075}"/>
              </a:ext>
            </a:extLst>
          </p:cNvPr>
          <p:cNvSpPr txBox="1"/>
          <p:nvPr/>
        </p:nvSpPr>
        <p:spPr>
          <a:xfrm flipH="1">
            <a:off x="2605636" y="494258"/>
            <a:ext cx="46771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andara Light" panose="020E0502030303020204" pitchFamily="34" charset="0"/>
              </a:rPr>
              <a:t>Zdravotnická záchranná služba  </a:t>
            </a:r>
          </a:p>
          <a:p>
            <a:r>
              <a:rPr lang="cs-CZ" sz="2400" b="1" dirty="0">
                <a:latin typeface="Candara Light" panose="020E0502030303020204" pitchFamily="34" charset="0"/>
              </a:rPr>
              <a:t>Ústeckého kraje</a:t>
            </a: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r>
              <a:rPr lang="cs-CZ" sz="2400" b="1" dirty="0">
                <a:latin typeface="Candara Light" panose="020E0502030303020204" pitchFamily="34" charset="0"/>
              </a:rPr>
              <a:t>nominuje</a:t>
            </a:r>
          </a:p>
          <a:p>
            <a:r>
              <a:rPr lang="cs-CZ" sz="2400" b="1" dirty="0">
                <a:latin typeface="Candara Light" panose="020E0502030303020204" pitchFamily="34" charset="0"/>
              </a:rPr>
              <a:t>na cenu AZZS ČR </a:t>
            </a:r>
          </a:p>
          <a:p>
            <a:r>
              <a:rPr lang="cs-CZ" sz="2400" b="1" dirty="0">
                <a:latin typeface="Candara Light" panose="020E0502030303020204" pitchFamily="34" charset="0"/>
              </a:rPr>
              <a:t>za rok 2023</a:t>
            </a: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249C47B-FEFA-B094-D7B0-2BCDAEBAB1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637" y="287171"/>
            <a:ext cx="1401887" cy="199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65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9A159C0-7C55-D148-8F4F-63040F4B7104}"/>
              </a:ext>
            </a:extLst>
          </p:cNvPr>
          <p:cNvSpPr txBox="1"/>
          <p:nvPr/>
        </p:nvSpPr>
        <p:spPr>
          <a:xfrm>
            <a:off x="80919" y="1327094"/>
            <a:ext cx="449108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Candara Light" panose="020E0502030303020204" pitchFamily="34" charset="0"/>
              </a:rPr>
              <a:t>pana Pavla Šebestu, </a:t>
            </a:r>
            <a:r>
              <a:rPr lang="cs-CZ" sz="2800" b="1" dirty="0" err="1">
                <a:latin typeface="Candara Light" panose="020E0502030303020204" pitchFamily="34" charset="0"/>
              </a:rPr>
              <a:t>DiS</a:t>
            </a:r>
            <a:r>
              <a:rPr lang="cs-CZ" sz="2800" b="1" dirty="0">
                <a:latin typeface="Candara Light" panose="020E0502030303020204" pitchFamily="34" charset="0"/>
              </a:rPr>
              <a:t>.</a:t>
            </a:r>
          </a:p>
          <a:p>
            <a:r>
              <a:rPr lang="cs-CZ" sz="1800" b="1" dirty="0">
                <a:latin typeface="Candara Light" panose="020E0502030303020204" pitchFamily="34" charset="0"/>
              </a:rPr>
              <a:t>vedoucího záchranáře KZOS ZZS UK</a:t>
            </a:r>
          </a:p>
          <a:p>
            <a:endParaRPr lang="cs-CZ" sz="1600" b="1" dirty="0">
              <a:latin typeface="Candara Light" panose="020E0502030303020204" pitchFamily="34" charset="0"/>
            </a:endParaRPr>
          </a:p>
          <a:p>
            <a:endParaRPr lang="cs-CZ" sz="1600" b="1" dirty="0">
              <a:latin typeface="Candara Light" panose="020E0502030303020204" pitchFamily="34" charset="0"/>
            </a:endParaRPr>
          </a:p>
          <a:p>
            <a:r>
              <a:rPr lang="cs-CZ" sz="1600" b="1" dirty="0">
                <a:latin typeface="Candara Light" panose="020E0502030303020204" pitchFamily="34" charset="0"/>
              </a:rPr>
              <a:t>za významný přínos při transformaci</a:t>
            </a:r>
          </a:p>
          <a:p>
            <a:r>
              <a:rPr lang="cs-CZ" sz="1600" b="1" dirty="0">
                <a:latin typeface="Candara Light" panose="020E0502030303020204" pitchFamily="34" charset="0"/>
              </a:rPr>
              <a:t>a profesionální vedení KZOS Ústí nad Labem.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00D7968-DCBE-DB7F-B407-62206C516D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473" y="351835"/>
            <a:ext cx="3442022" cy="458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36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F1ACADC-882F-A322-7274-440BE6CC91B2}"/>
              </a:ext>
            </a:extLst>
          </p:cNvPr>
          <p:cNvSpPr txBox="1"/>
          <p:nvPr/>
        </p:nvSpPr>
        <p:spPr>
          <a:xfrm>
            <a:off x="370209" y="590718"/>
            <a:ext cx="8498661" cy="3474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ndara Light" panose="020E0502030303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b="1" dirty="0"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Mladý a bystrý záchranář Pavel Šebesta nastoupil do naší organizace v roce 2005. Již od počátku své profesní kariéry se kromě výjezdové činnosti zajímal o problematiku operačního řízení.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b="1" dirty="0"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Pro své dovednosti a znalosti byl od léta 2012 pověřen vedením krajského operačního střediska a významně se podílel na jeho transformaci  a implementaci nových technologií pro sjednocenou činnost KZOS ZZS ÚK, </a:t>
            </a:r>
            <a:r>
              <a:rPr lang="cs-CZ" sz="1600" b="1" dirty="0" err="1"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p.o</a:t>
            </a:r>
            <a:r>
              <a:rPr lang="cs-CZ" sz="1600" b="1" dirty="0"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v Ústí nad Labem.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b="1" dirty="0"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Své znalosti a dovednosti následně potvrdil v roce 2013 vítězstvím na Rallye </a:t>
            </a:r>
            <a:r>
              <a:rPr lang="cs-CZ" sz="1600" b="1" dirty="0" err="1"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Rejvíz</a:t>
            </a:r>
            <a:r>
              <a:rPr lang="cs-CZ" sz="1600" b="1" dirty="0"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soutěži operátorů „Zlaté sluchátko“.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b="1" dirty="0"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Stále usměvavý „</a:t>
            </a:r>
            <a:r>
              <a:rPr lang="cs-CZ" sz="1600" b="1" dirty="0" err="1"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Paji</a:t>
            </a:r>
            <a:r>
              <a:rPr lang="cs-CZ" sz="1600" b="1" dirty="0"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s dobrou náladou vítá své kolegy každé ráno na ústeckém dispečinku.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600" b="1" dirty="0">
              <a:latin typeface="Candara Light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b="1" dirty="0"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Cena AZZS ČR je výrazem poděkování za jeho dosavadní práci a profesionální přístup. </a:t>
            </a:r>
          </a:p>
        </p:txBody>
      </p:sp>
    </p:spTree>
    <p:extLst>
      <p:ext uri="{BB962C8B-B14F-4D97-AF65-F5344CB8AC3E}">
        <p14:creationId xmlns:p14="http://schemas.microsoft.com/office/powerpoint/2010/main" val="1672223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0C694835-8835-201F-5AE7-690A24DD0075}"/>
              </a:ext>
            </a:extLst>
          </p:cNvPr>
          <p:cNvSpPr txBox="1"/>
          <p:nvPr/>
        </p:nvSpPr>
        <p:spPr>
          <a:xfrm flipH="1">
            <a:off x="2605636" y="494258"/>
            <a:ext cx="46771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andara Light" panose="020E0502030303020204" pitchFamily="34" charset="0"/>
              </a:rPr>
              <a:t>Zdravotnická záchranná služba  </a:t>
            </a:r>
          </a:p>
          <a:p>
            <a:r>
              <a:rPr lang="cs-CZ" sz="2400" b="1" dirty="0">
                <a:latin typeface="Candara Light" panose="020E0502030303020204" pitchFamily="34" charset="0"/>
              </a:rPr>
              <a:t>Kraje Vysočina</a:t>
            </a: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r>
              <a:rPr lang="cs-CZ" sz="2400" b="1" dirty="0">
                <a:latin typeface="Candara Light" panose="020E0502030303020204" pitchFamily="34" charset="0"/>
              </a:rPr>
              <a:t>nominuje</a:t>
            </a:r>
          </a:p>
          <a:p>
            <a:r>
              <a:rPr lang="cs-CZ" sz="2400" b="1" dirty="0">
                <a:latin typeface="Candara Light" panose="020E0502030303020204" pitchFamily="34" charset="0"/>
              </a:rPr>
              <a:t>na cenu AZZS ČR </a:t>
            </a:r>
          </a:p>
          <a:p>
            <a:r>
              <a:rPr lang="cs-CZ" sz="2400" b="1" dirty="0">
                <a:latin typeface="Candara Light" panose="020E0502030303020204" pitchFamily="34" charset="0"/>
              </a:rPr>
              <a:t>za rok 2023</a:t>
            </a: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0FA151C-F1AC-1225-B5E3-D16AF541DE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96" r="18286" b="7383"/>
          <a:stretch/>
        </p:blipFill>
        <p:spPr bwMode="auto">
          <a:xfrm>
            <a:off x="378205" y="494258"/>
            <a:ext cx="1750000" cy="180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518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9A159C0-7C55-D148-8F4F-63040F4B7104}"/>
              </a:ext>
            </a:extLst>
          </p:cNvPr>
          <p:cNvSpPr txBox="1"/>
          <p:nvPr/>
        </p:nvSpPr>
        <p:spPr>
          <a:xfrm>
            <a:off x="80919" y="1327094"/>
            <a:ext cx="449108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Candara Light" panose="020E0502030303020204" pitchFamily="34" charset="0"/>
              </a:rPr>
              <a:t>MUDr. Michala </a:t>
            </a:r>
            <a:r>
              <a:rPr lang="cs-CZ" sz="2800" b="1" dirty="0" err="1">
                <a:latin typeface="Candara Light" panose="020E0502030303020204" pitchFamily="34" charset="0"/>
              </a:rPr>
              <a:t>Pačisku</a:t>
            </a:r>
            <a:endParaRPr lang="cs-CZ" sz="2800" b="1" dirty="0">
              <a:latin typeface="Candara Light" panose="020E0502030303020204" pitchFamily="34" charset="0"/>
            </a:endParaRPr>
          </a:p>
          <a:p>
            <a:r>
              <a:rPr lang="cs-CZ" sz="1800" b="1" dirty="0">
                <a:latin typeface="Candara Light" panose="020E0502030303020204" pitchFamily="34" charset="0"/>
              </a:rPr>
              <a:t>primáře oblasti Nové Město nad Metují</a:t>
            </a:r>
          </a:p>
          <a:p>
            <a:endParaRPr lang="cs-CZ" sz="1600" b="1" dirty="0">
              <a:latin typeface="Candara Light" panose="020E0502030303020204" pitchFamily="34" charset="0"/>
            </a:endParaRPr>
          </a:p>
          <a:p>
            <a:endParaRPr lang="cs-CZ" sz="1600" b="1" dirty="0">
              <a:latin typeface="Candara Light" panose="020E0502030303020204" pitchFamily="34" charset="0"/>
            </a:endParaRPr>
          </a:p>
          <a:p>
            <a:r>
              <a:rPr lang="cs-CZ" sz="1600" b="1" dirty="0">
                <a:latin typeface="Candara Light" panose="020E0502030303020204" pitchFamily="34" charset="0"/>
              </a:rPr>
              <a:t>za významný přínos v oblasti vzdělávání </a:t>
            </a:r>
          </a:p>
          <a:p>
            <a:r>
              <a:rPr lang="cs-CZ" sz="1600" b="1" dirty="0">
                <a:latin typeface="Candara Light" panose="020E0502030303020204" pitchFamily="34" charset="0"/>
              </a:rPr>
              <a:t>v ZZS Kraje Vysočina.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A1DDDFB-DB8F-6211-278B-DC5C546ADA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7284" y="206833"/>
            <a:ext cx="3707445" cy="459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783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F1ACADC-882F-A322-7274-440BE6CC91B2}"/>
              </a:ext>
            </a:extLst>
          </p:cNvPr>
          <p:cNvSpPr txBox="1"/>
          <p:nvPr/>
        </p:nvSpPr>
        <p:spPr>
          <a:xfrm>
            <a:off x="400555" y="428878"/>
            <a:ext cx="8403580" cy="4298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b="1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cs-CZ" sz="1500" b="1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MUDr. Michal </a:t>
            </a:r>
            <a:r>
              <a:rPr lang="cs-CZ" sz="1500" b="1" dirty="0" err="1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Pačiska</a:t>
            </a:r>
            <a:r>
              <a:rPr lang="cs-CZ" sz="1500" b="1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nastoupil po absolvování lékařské fakulty v roce 2004 do Nemocnice v Novém Městě na Moravě. V roce 2011 získal specializovanou způsobilost v oboru chirurgie. Na jaře roku 2014 začal pracovat na malý úvazek také na záchranné službě a již v lednu 2015 změnil výši úvazků mezi nemocnicí a záchrannou službou ve prospěch záchranné služby. V témže roce byl zařazen také do týmu letecké záchranné služby. </a:t>
            </a:r>
          </a:p>
          <a:p>
            <a:pPr algn="just"/>
            <a:endParaRPr lang="cs-CZ" sz="1500" b="1" dirty="0">
              <a:latin typeface="Candara Light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cs-CZ" sz="1500" b="1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V lednu roku 2017 se stal vedoucím lékařem krizové přípravy a vzdělávání. Je absolventem certifikovaných kurzů ALS, EPALS, ATLS a dalších. V pozici vedoucího lékaře pro vzdělávání se významnou měrou podílel na úspěšném průběhu výstavby a vybavení (především audiovizuální technickou a moderními multifunkčními pacientskými modely, atd.) nové budovy vzdělávacího a výcvikového střediska. </a:t>
            </a:r>
          </a:p>
          <a:p>
            <a:pPr algn="just"/>
            <a:endParaRPr lang="cs-CZ" sz="1500" b="1" dirty="0">
              <a:latin typeface="Candara Light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cs-CZ" sz="1500" b="1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V roce 2021 byl také jmenován primářem oblastního střediska Nové Město na Moravě. Pan MUDr. Michal </a:t>
            </a:r>
            <a:r>
              <a:rPr lang="cs-CZ" sz="1500" b="1" dirty="0" err="1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Pačiska</a:t>
            </a:r>
            <a:r>
              <a:rPr lang="cs-CZ" sz="1500" b="1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významně přispěl ke stabilizaci týmu lektorů pro krizovou přípravu a vzdělávání, úspěšně nastartoval vzdělávací systém v novém a zásadně modernizovaném vzdělávacím a výcvikovém středisku, a to jak pro zaměstnance zdravotnické záchranné služby, tak pro příslušníky IZS, nemocniční personál i laickou veřejnost. Za tento významný přínos v oblasti vzdělávání je nominován na cenu AZZS ČR. </a:t>
            </a:r>
            <a:endParaRPr lang="cs-CZ" sz="1500" b="1" dirty="0">
              <a:effectLst/>
              <a:latin typeface="Candara Light" panose="020E0502030303020204" pitchFamily="34" charset="0"/>
              <a:ea typeface="Times New Roman" panose="02020603050405020304" pitchFamily="18" charset="0"/>
            </a:endParaRPr>
          </a:p>
          <a:p>
            <a:r>
              <a:rPr lang="cs-CZ" sz="1600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ndara Light" panose="020E0502030303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600" dirty="0">
              <a:effectLst/>
              <a:latin typeface="Candara Light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85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0C694835-8835-201F-5AE7-690A24DD0075}"/>
              </a:ext>
            </a:extLst>
          </p:cNvPr>
          <p:cNvSpPr txBox="1"/>
          <p:nvPr/>
        </p:nvSpPr>
        <p:spPr>
          <a:xfrm flipH="1">
            <a:off x="2605636" y="494258"/>
            <a:ext cx="46771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andara Light" panose="020E0502030303020204" pitchFamily="34" charset="0"/>
              </a:rPr>
              <a:t>Zdravotnická záchranná služba Moravskoslezského kraje</a:t>
            </a: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r>
              <a:rPr lang="cs-CZ" sz="2400" b="1" dirty="0">
                <a:latin typeface="Candara Light" panose="020E0502030303020204" pitchFamily="34" charset="0"/>
              </a:rPr>
              <a:t>nominuje</a:t>
            </a:r>
          </a:p>
          <a:p>
            <a:r>
              <a:rPr lang="cs-CZ" sz="2400" b="1" dirty="0">
                <a:latin typeface="Candara Light" panose="020E0502030303020204" pitchFamily="34" charset="0"/>
              </a:rPr>
              <a:t>na cenu AZZS ČR </a:t>
            </a:r>
          </a:p>
          <a:p>
            <a:r>
              <a:rPr lang="cs-CZ" sz="2400" b="1" dirty="0">
                <a:latin typeface="Candara Light" panose="020E0502030303020204" pitchFamily="34" charset="0"/>
              </a:rPr>
              <a:t>za rok 2023</a:t>
            </a: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010B10E-ECEB-5DB0-91FC-6F570570A3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24" y="413139"/>
            <a:ext cx="2040866" cy="163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419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0C694835-8835-201F-5AE7-690A24DD0075}"/>
              </a:ext>
            </a:extLst>
          </p:cNvPr>
          <p:cNvSpPr txBox="1"/>
          <p:nvPr/>
        </p:nvSpPr>
        <p:spPr>
          <a:xfrm flipH="1">
            <a:off x="2605636" y="494258"/>
            <a:ext cx="46771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andara Light" panose="020E0502030303020204" pitchFamily="34" charset="0"/>
              </a:rPr>
              <a:t>Zdravotnická záchranná služba  </a:t>
            </a:r>
          </a:p>
          <a:p>
            <a:r>
              <a:rPr lang="cs-CZ" sz="2400" b="1" dirty="0">
                <a:latin typeface="Candara Light" panose="020E0502030303020204" pitchFamily="34" charset="0"/>
              </a:rPr>
              <a:t>Libereckého kraje</a:t>
            </a: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r>
              <a:rPr lang="cs-CZ" sz="2400" b="1" dirty="0">
                <a:latin typeface="Candara Light" panose="020E0502030303020204" pitchFamily="34" charset="0"/>
              </a:rPr>
              <a:t>nominuje</a:t>
            </a:r>
          </a:p>
          <a:p>
            <a:r>
              <a:rPr lang="cs-CZ" sz="2400" b="1" dirty="0">
                <a:latin typeface="Candara Light" panose="020E0502030303020204" pitchFamily="34" charset="0"/>
              </a:rPr>
              <a:t>na cenu AZZS ČR </a:t>
            </a:r>
          </a:p>
          <a:p>
            <a:r>
              <a:rPr lang="cs-CZ" sz="2400" b="1" dirty="0">
                <a:latin typeface="Candara Light" panose="020E0502030303020204" pitchFamily="34" charset="0"/>
              </a:rPr>
              <a:t>za rok 2023</a:t>
            </a: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16943CD-36D7-78BE-6150-D948525A7C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062" y="494258"/>
            <a:ext cx="1658867" cy="175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218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9A159C0-7C55-D148-8F4F-63040F4B7104}"/>
              </a:ext>
            </a:extLst>
          </p:cNvPr>
          <p:cNvSpPr txBox="1"/>
          <p:nvPr/>
        </p:nvSpPr>
        <p:spPr>
          <a:xfrm>
            <a:off x="80919" y="1327094"/>
            <a:ext cx="449108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Candara Light" panose="020E0502030303020204" pitchFamily="34" charset="0"/>
              </a:rPr>
              <a:t>Mgr. Jaromíra Boka, </a:t>
            </a:r>
            <a:r>
              <a:rPr lang="cs-CZ" sz="2800" b="1" dirty="0" err="1">
                <a:latin typeface="Candara Light" panose="020E0502030303020204" pitchFamily="34" charset="0"/>
              </a:rPr>
              <a:t>DiS</a:t>
            </a:r>
            <a:r>
              <a:rPr lang="cs-CZ" sz="2800" b="1" dirty="0">
                <a:latin typeface="Candara Light" panose="020E0502030303020204" pitchFamily="34" charset="0"/>
              </a:rPr>
              <a:t>.</a:t>
            </a:r>
          </a:p>
          <a:p>
            <a:r>
              <a:rPr lang="cs-CZ" sz="1600" b="1" dirty="0">
                <a:latin typeface="Candara Light" panose="020E0502030303020204" pitchFamily="34" charset="0"/>
              </a:rPr>
              <a:t>vedoucího pracoviště krizové připravenosti </a:t>
            </a:r>
          </a:p>
          <a:p>
            <a:endParaRPr lang="cs-CZ" sz="1600" b="1" dirty="0">
              <a:latin typeface="Candara Light" panose="020E0502030303020204" pitchFamily="34" charset="0"/>
            </a:endParaRPr>
          </a:p>
          <a:p>
            <a:endParaRPr lang="cs-CZ" sz="1600" b="1" dirty="0">
              <a:latin typeface="Candara Light" panose="020E0502030303020204" pitchFamily="34" charset="0"/>
            </a:endParaRPr>
          </a:p>
          <a:p>
            <a:r>
              <a:rPr lang="cs-CZ" sz="1600" b="1" dirty="0">
                <a:latin typeface="Candara Light" panose="020E0502030303020204" pitchFamily="34" charset="0"/>
              </a:rPr>
              <a:t>za rozvoj pracoviště krizové připravenosti </a:t>
            </a:r>
          </a:p>
          <a:p>
            <a:r>
              <a:rPr lang="cs-CZ" sz="1600" b="1" dirty="0">
                <a:latin typeface="Candara Light" panose="020E0502030303020204" pitchFamily="34" charset="0"/>
              </a:rPr>
              <a:t>ZZS Libereckého kraje.  </a:t>
            </a:r>
          </a:p>
          <a:p>
            <a:endParaRPr lang="cs-CZ" sz="1600" b="1" dirty="0">
              <a:latin typeface="Candara Light" panose="020E0502030303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2AC6BC6-4F3A-F417-9A57-52C3BF2C6F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7929" y="169174"/>
            <a:ext cx="4805152" cy="480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67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D3BDD0A8-CD1C-B4AD-018F-E0BBB734886E}"/>
              </a:ext>
            </a:extLst>
          </p:cNvPr>
          <p:cNvSpPr txBox="1"/>
          <p:nvPr/>
        </p:nvSpPr>
        <p:spPr>
          <a:xfrm>
            <a:off x="602855" y="593159"/>
            <a:ext cx="7545825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600" dirty="0">
                <a:latin typeface="Candara Light" panose="020E0502030303020204" pitchFamily="34" charset="0"/>
              </a:rPr>
              <a:t>     </a:t>
            </a:r>
            <a:r>
              <a:rPr lang="cs-CZ" sz="1600" b="1" dirty="0">
                <a:latin typeface="Candara Light" panose="020E0502030303020204" pitchFamily="34" charset="0"/>
              </a:rPr>
              <a:t>Mgr. Jaromír Bok, </a:t>
            </a:r>
            <a:r>
              <a:rPr lang="cs-CZ" sz="1600" b="1" dirty="0" err="1">
                <a:latin typeface="Candara Light" panose="020E0502030303020204" pitchFamily="34" charset="0"/>
              </a:rPr>
              <a:t>DiS</a:t>
            </a:r>
            <a:r>
              <a:rPr lang="cs-CZ" sz="1600" b="1" dirty="0">
                <a:latin typeface="Candara Light" panose="020E0502030303020204" pitchFamily="34" charset="0"/>
              </a:rPr>
              <a:t>. pracuje pro Zdravotnickou záchrannou službu Libereckého kraje od roku 2009. Začínal jako výjezdový záchranář u pozemních posádek, této práci se věnuje doposud. </a:t>
            </a:r>
          </a:p>
          <a:p>
            <a:pPr algn="just"/>
            <a:endParaRPr lang="cs-CZ" sz="1600" b="1" dirty="0">
              <a:latin typeface="Candara Light" panose="020E0502030303020204" pitchFamily="34" charset="0"/>
            </a:endParaRPr>
          </a:p>
          <a:p>
            <a:pPr algn="just"/>
            <a:r>
              <a:rPr lang="cs-CZ" sz="1600" b="1" dirty="0">
                <a:latin typeface="Candara Light" panose="020E0502030303020204" pitchFamily="34" charset="0"/>
              </a:rPr>
              <a:t>     V roce 2018 se stal vedoucím pracoviště krizové připravenosti, které stabilizoval. Zaměřil se nejen na jeho personální obsazení, ale zejména na dovybavení technikou, strukturu a organizaci činnosti a na sdílení zkušeností mezi pracovníky krizové připravenosti ZZS napříč republikou. </a:t>
            </a:r>
          </a:p>
          <a:p>
            <a:pPr algn="just"/>
            <a:endParaRPr lang="cs-CZ" sz="1600" b="1" dirty="0">
              <a:latin typeface="Candara Light" panose="020E0502030303020204" pitchFamily="34" charset="0"/>
            </a:endParaRPr>
          </a:p>
          <a:p>
            <a:pPr algn="just"/>
            <a:r>
              <a:rPr lang="cs-CZ" sz="1600" b="1" dirty="0">
                <a:latin typeface="Candara Light" panose="020E0502030303020204" pitchFamily="34" charset="0"/>
              </a:rPr>
              <a:t>     Činnost pracoviště krizové připravenosti byla pod jeho vedením prověřena zejména v období pandemie Covid 19. V současné době stále zdokonaluje činnost a náplň práce oddělení, s důrazem na nácvik připravenosti ZZS LK a spolupráci s ostatními složkami IZS. </a:t>
            </a:r>
          </a:p>
          <a:p>
            <a:pPr algn="just"/>
            <a:r>
              <a:rPr lang="cs-CZ" sz="1600" b="1" dirty="0">
                <a:latin typeface="Candara Light" panose="020E0502030303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547058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0C694835-8835-201F-5AE7-690A24DD0075}"/>
              </a:ext>
            </a:extLst>
          </p:cNvPr>
          <p:cNvSpPr txBox="1"/>
          <p:nvPr/>
        </p:nvSpPr>
        <p:spPr>
          <a:xfrm flipH="1">
            <a:off x="2605636" y="494258"/>
            <a:ext cx="46771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andara Light" panose="020E0502030303020204" pitchFamily="34" charset="0"/>
              </a:rPr>
              <a:t>Zdravotnická záchranná služba  </a:t>
            </a:r>
          </a:p>
          <a:p>
            <a:r>
              <a:rPr lang="cs-CZ" sz="2400" b="1" dirty="0">
                <a:latin typeface="Candara Light" panose="020E0502030303020204" pitchFamily="34" charset="0"/>
              </a:rPr>
              <a:t>Plzeňského kraje</a:t>
            </a: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r>
              <a:rPr lang="cs-CZ" sz="2400" b="1" dirty="0">
                <a:latin typeface="Candara Light" panose="020E0502030303020204" pitchFamily="34" charset="0"/>
              </a:rPr>
              <a:t>nominuje</a:t>
            </a:r>
          </a:p>
          <a:p>
            <a:r>
              <a:rPr lang="cs-CZ" sz="2400" b="1" dirty="0">
                <a:latin typeface="Candara Light" panose="020E0502030303020204" pitchFamily="34" charset="0"/>
              </a:rPr>
              <a:t>na cenu AZZS ČR </a:t>
            </a:r>
          </a:p>
          <a:p>
            <a:r>
              <a:rPr lang="cs-CZ" sz="2400" b="1" dirty="0">
                <a:latin typeface="Candara Light" panose="020E0502030303020204" pitchFamily="34" charset="0"/>
              </a:rPr>
              <a:t>za rok 2023</a:t>
            </a: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E0EC09D-8589-452B-A8F9-1DF37AFCB7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49" y="584749"/>
            <a:ext cx="2160868" cy="11771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29057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9A159C0-7C55-D148-8F4F-63040F4B7104}"/>
              </a:ext>
            </a:extLst>
          </p:cNvPr>
          <p:cNvSpPr txBox="1"/>
          <p:nvPr/>
        </p:nvSpPr>
        <p:spPr>
          <a:xfrm>
            <a:off x="80919" y="1327094"/>
            <a:ext cx="44910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Candara Light" panose="020E0502030303020204" pitchFamily="34" charset="0"/>
              </a:rPr>
              <a:t>MUDr. Jiřího Chvojku, Ph.D.</a:t>
            </a:r>
          </a:p>
          <a:p>
            <a:r>
              <a:rPr lang="cs-CZ" sz="1800" b="1" dirty="0">
                <a:latin typeface="Candara Light" panose="020E0502030303020204" pitchFamily="34" charset="0"/>
              </a:rPr>
              <a:t>lékaře a člena týmu VVS ZZS Plzeňského kraje</a:t>
            </a:r>
          </a:p>
          <a:p>
            <a:endParaRPr lang="cs-CZ" sz="1600" b="1" dirty="0">
              <a:latin typeface="Candara Light" panose="020E0502030303020204" pitchFamily="34" charset="0"/>
            </a:endParaRPr>
          </a:p>
          <a:p>
            <a:endParaRPr lang="cs-CZ" sz="1600" b="1" dirty="0">
              <a:latin typeface="Candara Light" panose="020E0502030303020204" pitchFamily="34" charset="0"/>
            </a:endParaRPr>
          </a:p>
          <a:p>
            <a:r>
              <a:rPr lang="cs-CZ" sz="1600" b="1" dirty="0">
                <a:latin typeface="Candara Light" panose="020E0502030303020204" pitchFamily="34" charset="0"/>
              </a:rPr>
              <a:t>za vysoce kvalifikovaný a lidský přístup</a:t>
            </a:r>
          </a:p>
          <a:p>
            <a:r>
              <a:rPr lang="cs-CZ" sz="1600" b="1" dirty="0">
                <a:latin typeface="Candara Light" panose="020E0502030303020204" pitchFamily="34" charset="0"/>
              </a:rPr>
              <a:t>k pacientům i ke kolegům.  </a:t>
            </a:r>
          </a:p>
          <a:p>
            <a:endParaRPr lang="cs-CZ" sz="1600" b="1" dirty="0">
              <a:latin typeface="Candara Light" panose="020E0502030303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E56C58C-CED7-4FCD-9747-FC21E61314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930" y="346440"/>
            <a:ext cx="3934857" cy="445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535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F1ACADC-882F-A322-7274-440BE6CC91B2}"/>
              </a:ext>
            </a:extLst>
          </p:cNvPr>
          <p:cNvSpPr txBox="1"/>
          <p:nvPr/>
        </p:nvSpPr>
        <p:spPr>
          <a:xfrm>
            <a:off x="370210" y="122753"/>
            <a:ext cx="840358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500" b="1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  <a:t>     MUDr. Jiří Chvojka působí ve výjezdových skupinách Zdravotnické záchranné služby Plzeňského kraje od roku 2013 jako tzv. „</a:t>
            </a:r>
            <a:r>
              <a:rPr lang="cs-CZ" sz="1500" b="1" dirty="0" err="1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  <a:t>dohodář</a:t>
            </a:r>
            <a:r>
              <a:rPr lang="cs-CZ" sz="1500" b="1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  <a:t>“.  Asi každý z řad našich </a:t>
            </a:r>
            <a:r>
              <a:rPr lang="cs-CZ" sz="1500" b="1" dirty="0" err="1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  <a:t>nelékařů</a:t>
            </a:r>
            <a:r>
              <a:rPr lang="cs-CZ" sz="1500" b="1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  <a:t> je rád, pokud má na směně za parťáka v sanitním vozidle právě Jirku. Je totiž mimo jiné skvělý vedoucí týmu a má přirozenou autoritu. Jeho lidskost, kterou projevuje k pacientům i svým kolegům, je skutečně příkladná a mnoho z nás se shoduje, že druhý takový doktor se špatně hledá... Není ale jen „obyčejným </a:t>
            </a:r>
            <a:r>
              <a:rPr lang="cs-CZ" sz="1500" b="1" dirty="0" err="1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  <a:t>dohodářem</a:t>
            </a:r>
            <a:r>
              <a:rPr lang="cs-CZ" sz="1500" b="1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  <a:t>“… </a:t>
            </a:r>
          </a:p>
          <a:p>
            <a:pPr algn="just"/>
            <a:endParaRPr lang="cs-CZ" sz="1500" b="1" dirty="0">
              <a:latin typeface="Candara Light" panose="020E0502030303020204" pitchFamily="34" charset="0"/>
            </a:endParaRPr>
          </a:p>
          <a:p>
            <a:pPr algn="just"/>
            <a:r>
              <a:rPr lang="cs-CZ" sz="1500" b="1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  <a:t>     Od roku 2018 je pro nás cenným členem týmu vzdělávacího a výcvikového střediska. Je neuvěřitelnou studnicí informací a praktických zkušeností, které sbíral na mnoha pracovištích. Bylo to, a stále je, nejen prostředí různých pracovišť FN Plzeň (a Lékařské fakulty v Plzni), ale např. i paluba vrtulníku letecké záchranné služby. Svůj rozhled a zkušenosti získával na zahraničních pracovištích intenzivní péče v Německu (Norimberk, Berlín) a na americkém kontinentu (Houston). Působí jako instruktor prestižních kurzů (ALS, kurz horské medicíny), dalšími mnoha kurzy jako frekventant úspěšně prošel… </a:t>
            </a:r>
          </a:p>
          <a:p>
            <a:pPr algn="just"/>
            <a:r>
              <a:rPr lang="cs-CZ" sz="1500" b="1" dirty="0">
                <a:latin typeface="Candara Light" panose="020E0502030303020204" pitchFamily="34" charset="0"/>
              </a:rPr>
              <a:t>     </a:t>
            </a:r>
          </a:p>
          <a:p>
            <a:pPr algn="just"/>
            <a:r>
              <a:rPr lang="cs-CZ" sz="1500" b="1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  <a:t>     Ale nejen prací živ je člověk 😊... Vedle toho všeho pro něj moc znamená jeho syn. Jirka rád cestuje, sportuje (fotbal, </a:t>
            </a:r>
            <a:r>
              <a:rPr lang="cs-CZ" sz="1500" b="1" dirty="0" err="1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  <a:t>skialpy</a:t>
            </a:r>
            <a:r>
              <a:rPr lang="cs-CZ" sz="1500" b="1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  <a:t>...), poslouchá hudbu a ani filmy mu nejsou cizí. Zamiloval si některé nesmrtelné hlášky z filmů, např. Světáci, Černí baroni. Vidí v nich často odraz reálného života... A co dodat nakonec?       </a:t>
            </a:r>
            <a:r>
              <a:rPr lang="cs-CZ" sz="1500" b="1" dirty="0">
                <a:latin typeface="Candara Light" panose="020E0502030303020204" pitchFamily="34" charset="0"/>
              </a:rPr>
              <a:t>„Děláš mi radost, hochu.“</a:t>
            </a:r>
            <a:endParaRPr lang="cs-CZ" sz="1500" b="1" dirty="0">
              <a:effectLst/>
              <a:latin typeface="Candara Light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6658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0C694835-8835-201F-5AE7-690A24DD0075}"/>
              </a:ext>
            </a:extLst>
          </p:cNvPr>
          <p:cNvSpPr txBox="1"/>
          <p:nvPr/>
        </p:nvSpPr>
        <p:spPr>
          <a:xfrm flipH="1">
            <a:off x="2605636" y="494258"/>
            <a:ext cx="46771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andara Light" panose="020E0502030303020204" pitchFamily="34" charset="0"/>
              </a:rPr>
              <a:t>Zdravotnická záchranná služba  </a:t>
            </a:r>
          </a:p>
          <a:p>
            <a:r>
              <a:rPr lang="cs-CZ" sz="2400" b="1" dirty="0">
                <a:latin typeface="Candara Light" panose="020E0502030303020204" pitchFamily="34" charset="0"/>
              </a:rPr>
              <a:t>Královéhradeckého kraje</a:t>
            </a: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r>
              <a:rPr lang="cs-CZ" sz="2400" b="1" dirty="0">
                <a:latin typeface="Candara Light" panose="020E0502030303020204" pitchFamily="34" charset="0"/>
              </a:rPr>
              <a:t>nominuje</a:t>
            </a:r>
          </a:p>
          <a:p>
            <a:r>
              <a:rPr lang="cs-CZ" sz="2400" b="1" dirty="0">
                <a:latin typeface="Candara Light" panose="020E0502030303020204" pitchFamily="34" charset="0"/>
              </a:rPr>
              <a:t>na cenu AZZS ČR </a:t>
            </a:r>
          </a:p>
          <a:p>
            <a:r>
              <a:rPr lang="cs-CZ" sz="2400" b="1" dirty="0">
                <a:latin typeface="Candara Light" panose="020E0502030303020204" pitchFamily="34" charset="0"/>
              </a:rPr>
              <a:t>za rok 2023</a:t>
            </a: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E2B2B6-1E97-48BD-B195-D6CCB2437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850" y="649441"/>
            <a:ext cx="2193999" cy="115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2396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9A159C0-7C55-D148-8F4F-63040F4B7104}"/>
              </a:ext>
            </a:extLst>
          </p:cNvPr>
          <p:cNvSpPr txBox="1"/>
          <p:nvPr/>
        </p:nvSpPr>
        <p:spPr>
          <a:xfrm>
            <a:off x="80919" y="1327094"/>
            <a:ext cx="449108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Candara Light" panose="020E0502030303020204" pitchFamily="34" charset="0"/>
              </a:rPr>
              <a:t>pana Vladimíra Švábu</a:t>
            </a:r>
          </a:p>
          <a:p>
            <a:r>
              <a:rPr lang="cs-CZ" sz="1800" b="1" dirty="0">
                <a:latin typeface="Candara Light" panose="020E0502030303020204" pitchFamily="34" charset="0"/>
              </a:rPr>
              <a:t>vedoucího operátora KZOS ZZS KHK</a:t>
            </a:r>
          </a:p>
          <a:p>
            <a:endParaRPr lang="cs-CZ" sz="1600" b="1" dirty="0">
              <a:latin typeface="Candara Light" panose="020E0502030303020204" pitchFamily="34" charset="0"/>
            </a:endParaRPr>
          </a:p>
          <a:p>
            <a:endParaRPr lang="cs-CZ" sz="1600" b="1" dirty="0">
              <a:latin typeface="Candara Light" panose="020E0502030303020204" pitchFamily="34" charset="0"/>
            </a:endParaRPr>
          </a:p>
          <a:p>
            <a:r>
              <a:rPr lang="cs-CZ" sz="1600" b="1" dirty="0">
                <a:latin typeface="Candara Light" panose="020E0502030303020204" pitchFamily="34" charset="0"/>
              </a:rPr>
              <a:t>za dlouhodobé zásluhy na rozvoji </a:t>
            </a:r>
          </a:p>
          <a:p>
            <a:r>
              <a:rPr lang="cs-CZ" sz="1600" b="1" dirty="0">
                <a:latin typeface="Candara Light" panose="020E0502030303020204" pitchFamily="34" charset="0"/>
              </a:rPr>
              <a:t>operačního řízení  </a:t>
            </a:r>
          </a:p>
          <a:p>
            <a:r>
              <a:rPr lang="cs-CZ" sz="1600" b="1" dirty="0">
                <a:latin typeface="Candara Light" panose="020E0502030303020204" pitchFamily="34" charset="0"/>
              </a:rPr>
              <a:t>ZZS Královéhradeckého kraje. </a:t>
            </a:r>
          </a:p>
          <a:p>
            <a:endParaRPr lang="cs-CZ" sz="1600" b="1" dirty="0">
              <a:latin typeface="Candara Light" panose="020E0502030303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6227AB1-3E0F-1111-CD1A-6F487C8793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336" y="211404"/>
            <a:ext cx="5144815" cy="472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973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F1ACADC-882F-A322-7274-440BE6CC91B2}"/>
              </a:ext>
            </a:extLst>
          </p:cNvPr>
          <p:cNvSpPr txBox="1"/>
          <p:nvPr/>
        </p:nvSpPr>
        <p:spPr>
          <a:xfrm>
            <a:off x="153749" y="153749"/>
            <a:ext cx="8620041" cy="481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250" b="1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Vladimír Švába svůj vztah k záchranné službě získal díky svému dlouhodobému koníčku – motorizmu. Své působení u ZZS zahájil v roce 1994, když nastoupil jako řidič RLP v jaroměřské nemocnici. Práce řidiče - záchranáře se za velmi krátkou dobu stala jeho srdeční záležitostí a zcela jej pohltila. Protože se v ní ale chtěl neustále zlepšovat a posouvat dál, rozhodl se získat kvalifikaci NLZP. V průběhu dalších let proto při zaměstnání vystudoval střední zdravotnickou školu, čímž odstartoval svou obdivuhodnou studijní kariéru. Následovalo specializační studium oboru anesteziologie, resuscitace a intenzívní péče (ARIP) a v letošním roce úspěšně absolvoval specializační vzdělávání zdravotnický záchranář v urgentní medicíně.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250" b="1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Vedle práce ve výjezdových skupinách RZP a RLP jej časem zaujala rovněž práce operátora.  V roce 2009 proto rozšířil svůj úvazek také na KZOS. V průběhu let se na této pozici neustále zlepšoval. Aktivně se zajímal rovněž o organizační zabezpečení provozu, tvorbu standardů a postupů při přijímání tísňových výzev a o dlouhodobé vzdělávání operátorů. Jeho aktivní přístup k problematice operačního řízení ZZS v roce 2011 přispěl ke jmenování vedoucím operátorem KZOS ZZS KHK.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250" b="1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Tím ovšem jeho aktivity nekončí. Vladimír je také úspěšným absolventem řady dalších vzdělávacích kurzů, je již tradičním účastníkem Rallye </a:t>
            </a:r>
            <a:r>
              <a:rPr lang="cs-CZ" sz="1250" b="1" dirty="0" err="1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Rejvíz</a:t>
            </a:r>
            <a:r>
              <a:rPr lang="cs-CZ" sz="1250" b="1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nejprve v pozici soutěžícího (stojí za připomenutí získání Zlatého sluchátka v roce 2011) a nyní v pozici rozhodčího. Je lektorem certifikovaného kurzu „Operační řízení přednemocniční neodkladné péče“, členem organizačního výboru kongresu Operační řízení a workshopů v rámci kongresů Brněnské dny urgentní medicíny v Mikulově a zde v Ostravě na Dostálových dnech urgentní medicíny.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250" b="1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Postupem času se vypracoval do pozice prvotřídního odborníka na práci zdravotnického operačního střediska a jeho erudice a odborný náhled převyšuje význam krajské záchranné služby. Zároveň je ale známý svým klidným lidským přístupem k řešení nejen potřeb pacientů, ale také kolegů operátorů. Získává si tak přirozený respekt a pověst odborníka s lidským přístupem a zápalem pro věc.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250" b="1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Pan Vladimír Švába je zářným příkladem člověka, který díky své píli, cílevědomosti a touze se stále vzdělávat dosáhl jedné z nejvyšších nelékařských zdravotnických pozic ve struktuře zdravotnické záchranné služby.</a:t>
            </a:r>
          </a:p>
        </p:txBody>
      </p:sp>
    </p:spTree>
    <p:extLst>
      <p:ext uri="{BB962C8B-B14F-4D97-AF65-F5344CB8AC3E}">
        <p14:creationId xmlns:p14="http://schemas.microsoft.com/office/powerpoint/2010/main" val="33042388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0C694835-8835-201F-5AE7-690A24DD0075}"/>
              </a:ext>
            </a:extLst>
          </p:cNvPr>
          <p:cNvSpPr txBox="1"/>
          <p:nvPr/>
        </p:nvSpPr>
        <p:spPr>
          <a:xfrm flipH="1">
            <a:off x="2605636" y="494258"/>
            <a:ext cx="46771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andara Light" panose="020E0502030303020204" pitchFamily="34" charset="0"/>
              </a:rPr>
              <a:t>Zdravotnická záchranná služba  </a:t>
            </a:r>
          </a:p>
          <a:p>
            <a:r>
              <a:rPr lang="cs-CZ" sz="2400" b="1" dirty="0">
                <a:latin typeface="Candara Light" panose="020E0502030303020204" pitchFamily="34" charset="0"/>
              </a:rPr>
              <a:t>hl. města Prahy</a:t>
            </a: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r>
              <a:rPr lang="cs-CZ" sz="2400" b="1" dirty="0">
                <a:latin typeface="Candara Light" panose="020E0502030303020204" pitchFamily="34" charset="0"/>
              </a:rPr>
              <a:t>nominuje</a:t>
            </a:r>
          </a:p>
          <a:p>
            <a:r>
              <a:rPr lang="cs-CZ" sz="2400" b="1" dirty="0">
                <a:latin typeface="Candara Light" panose="020E0502030303020204" pitchFamily="34" charset="0"/>
              </a:rPr>
              <a:t>na cenu AZZS ČR </a:t>
            </a:r>
          </a:p>
          <a:p>
            <a:r>
              <a:rPr lang="cs-CZ" sz="2400" b="1" dirty="0">
                <a:latin typeface="Candara Light" panose="020E0502030303020204" pitchFamily="34" charset="0"/>
              </a:rPr>
              <a:t>za rok 2023</a:t>
            </a: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8B03E20-2FA8-9015-5082-7D9902EC5A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53" y="457764"/>
            <a:ext cx="1511939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27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9A159C0-7C55-D148-8F4F-63040F4B7104}"/>
              </a:ext>
            </a:extLst>
          </p:cNvPr>
          <p:cNvSpPr txBox="1"/>
          <p:nvPr/>
        </p:nvSpPr>
        <p:spPr>
          <a:xfrm>
            <a:off x="234669" y="1254265"/>
            <a:ext cx="365760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Candara Light" panose="020E0502030303020204" pitchFamily="34" charset="0"/>
              </a:rPr>
              <a:t>Bc. Elen Kubicovou</a:t>
            </a:r>
          </a:p>
          <a:p>
            <a:r>
              <a:rPr lang="cs-CZ" b="1" dirty="0">
                <a:latin typeface="Candara Light" panose="020E0502030303020204" pitchFamily="34" charset="0"/>
              </a:rPr>
              <a:t>náměstkyni pro personalistiku ZZS MSK</a:t>
            </a:r>
          </a:p>
          <a:p>
            <a:endParaRPr lang="cs-CZ" sz="2800" b="1" dirty="0">
              <a:latin typeface="Candara Light" panose="020E0502030303020204" pitchFamily="34" charset="0"/>
            </a:endParaRPr>
          </a:p>
          <a:p>
            <a:r>
              <a:rPr lang="cs-CZ" sz="1600" b="1" dirty="0">
                <a:latin typeface="Candara Light" panose="020E0502030303020204" pitchFamily="34" charset="0"/>
              </a:rPr>
              <a:t>za dlouholetý přínos záchrance a především jejím zaměstnancům.   </a:t>
            </a:r>
          </a:p>
        </p:txBody>
      </p:sp>
      <p:pic>
        <p:nvPicPr>
          <p:cNvPr id="4" name="Obrázek 3" descr="Obsah obrázku osoba, Lidská tvář, oblečení, úsměv&#10;&#10;Popis byl vytvořen automaticky">
            <a:extLst>
              <a:ext uri="{FF2B5EF4-FFF2-40B4-BE49-F238E27FC236}">
                <a16:creationId xmlns:a16="http://schemas.microsoft.com/office/drawing/2014/main" id="{D5002D7A-972A-12F2-4488-1565B4C68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081113" y="114850"/>
            <a:ext cx="4913800" cy="49138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9A159C0-7C55-D148-8F4F-63040F4B7104}"/>
              </a:ext>
            </a:extLst>
          </p:cNvPr>
          <p:cNvSpPr txBox="1"/>
          <p:nvPr/>
        </p:nvSpPr>
        <p:spPr>
          <a:xfrm>
            <a:off x="364141" y="1432975"/>
            <a:ext cx="384371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Candara Light" panose="020E0502030303020204" pitchFamily="34" charset="0"/>
              </a:rPr>
              <a:t>Ing. Jakuba Plíhala</a:t>
            </a:r>
          </a:p>
          <a:p>
            <a:r>
              <a:rPr lang="cs-CZ" sz="1800" b="1" dirty="0">
                <a:latin typeface="Candara Light" panose="020E0502030303020204" pitchFamily="34" charset="0"/>
              </a:rPr>
              <a:t>vedoucího ICT ZOS ZZS HMP</a:t>
            </a:r>
          </a:p>
          <a:p>
            <a:endParaRPr lang="cs-CZ" sz="1600" b="1" dirty="0">
              <a:latin typeface="Candara Light" panose="020E0502030303020204" pitchFamily="34" charset="0"/>
            </a:endParaRPr>
          </a:p>
          <a:p>
            <a:endParaRPr lang="cs-CZ" sz="1600" b="1" dirty="0">
              <a:latin typeface="Candara Light" panose="020E0502030303020204" pitchFamily="34" charset="0"/>
            </a:endParaRPr>
          </a:p>
          <a:p>
            <a:r>
              <a:rPr lang="cs-CZ" sz="1600" b="1" dirty="0">
                <a:latin typeface="Candara Light" panose="020E0502030303020204" pitchFamily="34" charset="0"/>
              </a:rPr>
              <a:t>za to, že jsou díky němu </a:t>
            </a:r>
          </a:p>
          <a:p>
            <a:r>
              <a:rPr lang="cs-CZ" sz="1600" b="1" dirty="0">
                <a:latin typeface="Candara Light" panose="020E0502030303020204" pitchFamily="34" charset="0"/>
              </a:rPr>
              <a:t>naše posádky a dispečink </a:t>
            </a:r>
          </a:p>
          <a:p>
            <a:r>
              <a:rPr lang="cs-CZ" sz="1600" b="1" dirty="0">
                <a:latin typeface="Candara Light" panose="020E0502030303020204" pitchFamily="34" charset="0"/>
              </a:rPr>
              <a:t>neustále ve spojení. </a:t>
            </a:r>
          </a:p>
          <a:p>
            <a:endParaRPr lang="cs-CZ" sz="1600" b="1" dirty="0">
              <a:latin typeface="Candara Light" panose="020E0502030303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0AA46EA-50E7-7151-2EE2-F42C9D21E0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7252" y="196145"/>
            <a:ext cx="3563404" cy="475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077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F1ACADC-882F-A322-7274-440BE6CC91B2}"/>
              </a:ext>
            </a:extLst>
          </p:cNvPr>
          <p:cNvSpPr txBox="1"/>
          <p:nvPr/>
        </p:nvSpPr>
        <p:spPr>
          <a:xfrm>
            <a:off x="347958" y="377752"/>
            <a:ext cx="8620041" cy="438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250" b="1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cs-CZ" sz="1600" b="1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Řeč je základní nástroj porozumění mezi lidmi a jednoznačně vyřčená informace je nejspolehlivějším způsobem sdělení. Právě Jakubu Plíhalovi vděčí záchranná služba za to, že při poskytování přednemocniční neodkladné péče mají operátoři dispečinku i výjezdové skupiny k dispozici spolehlivé komunikační prostředky.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b="1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Jakub Plíhal pracuje u Zdravotnické záchranné služby hl. m. Prahy od roku 1994, od roku 2010 pak působí jako vedoucí oddělení správy informačních a komunikačních technologií ZOS.  Podílel se mimo jiné na nasazení první počítačové sítě na pražském dispečinku a „rukama“ mu prošly všechny technologie související s komunikací. Díky jeho mimořádné odbornosti a rozhledu si udržuje ZZS HMP osvědčené komunikační prostředky, ale zároveň je i rozvíjí a sleduje aktuální trendy. Na Jakuba se můžete spolehnout nejen po profesní, ale i lidské stránce. Je to přesně příklad kolegy, bez jehož práce v zázemí by se činnost záchranné služby v terénu neobešla.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b="1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Zajímavostí je, že patří ke spoluzakladatelům festivalu Rock </a:t>
            </a:r>
            <a:r>
              <a:rPr lang="cs-CZ" sz="1600" b="1" dirty="0" err="1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1600" b="1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b="1" dirty="0" err="1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cs-CZ" sz="1600" b="1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Asi vás nepřekvapí, že se zde staral o komunikační a datové spojení.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250" dirty="0">
              <a:effectLst/>
              <a:latin typeface="Candara Light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0133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0C694835-8835-201F-5AE7-690A24DD0075}"/>
              </a:ext>
            </a:extLst>
          </p:cNvPr>
          <p:cNvSpPr txBox="1"/>
          <p:nvPr/>
        </p:nvSpPr>
        <p:spPr>
          <a:xfrm flipH="1">
            <a:off x="2605636" y="494258"/>
            <a:ext cx="46771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andara Light" panose="020E0502030303020204" pitchFamily="34" charset="0"/>
              </a:rPr>
              <a:t>Zdravotnická záchranná služba  </a:t>
            </a:r>
          </a:p>
          <a:p>
            <a:r>
              <a:rPr lang="cs-CZ" sz="2400" b="1" dirty="0">
                <a:latin typeface="Candara Light" panose="020E0502030303020204" pitchFamily="34" charset="0"/>
              </a:rPr>
              <a:t>Jihočeského kraje</a:t>
            </a: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r>
              <a:rPr lang="cs-CZ" sz="2400" b="1" dirty="0">
                <a:latin typeface="Candara Light" panose="020E0502030303020204" pitchFamily="34" charset="0"/>
              </a:rPr>
              <a:t>nominuje</a:t>
            </a:r>
          </a:p>
          <a:p>
            <a:r>
              <a:rPr lang="cs-CZ" sz="2400" b="1" dirty="0">
                <a:latin typeface="Candara Light" panose="020E0502030303020204" pitchFamily="34" charset="0"/>
              </a:rPr>
              <a:t>na cenu AZZS ČR </a:t>
            </a:r>
          </a:p>
          <a:p>
            <a:r>
              <a:rPr lang="cs-CZ" sz="2400" b="1" dirty="0">
                <a:latin typeface="Candara Light" panose="020E0502030303020204" pitchFamily="34" charset="0"/>
              </a:rPr>
              <a:t>za rok 2023</a:t>
            </a: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658A5D0-8945-9158-DEBB-8655B499C8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28" y="494258"/>
            <a:ext cx="1682095" cy="197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622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9A159C0-7C55-D148-8F4F-63040F4B7104}"/>
              </a:ext>
            </a:extLst>
          </p:cNvPr>
          <p:cNvSpPr txBox="1"/>
          <p:nvPr/>
        </p:nvSpPr>
        <p:spPr>
          <a:xfrm>
            <a:off x="364141" y="1432975"/>
            <a:ext cx="384371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Candara Light" panose="020E0502030303020204" pitchFamily="34" charset="0"/>
              </a:rPr>
              <a:t>MUDr. Rudolfa Heřmana</a:t>
            </a:r>
          </a:p>
          <a:p>
            <a:r>
              <a:rPr lang="cs-CZ" sz="1800" b="1" dirty="0">
                <a:latin typeface="Candara Light" panose="020E0502030303020204" pitchFamily="34" charset="0"/>
              </a:rPr>
              <a:t>vedoucího lékaře oblasti Prachatice</a:t>
            </a:r>
          </a:p>
          <a:p>
            <a:endParaRPr lang="cs-CZ" sz="1600" b="1" dirty="0">
              <a:latin typeface="Candara Light" panose="020E0502030303020204" pitchFamily="34" charset="0"/>
            </a:endParaRPr>
          </a:p>
          <a:p>
            <a:endParaRPr lang="cs-CZ" sz="1600" b="1" dirty="0">
              <a:latin typeface="Candara Light" panose="020E0502030303020204" pitchFamily="34" charset="0"/>
            </a:endParaRPr>
          </a:p>
          <a:p>
            <a:r>
              <a:rPr lang="cs-CZ" sz="1600" b="1" dirty="0">
                <a:latin typeface="Candara Light" panose="020E0502030303020204" pitchFamily="34" charset="0"/>
              </a:rPr>
              <a:t>za dlouholetou vynikající práci při zajišťování</a:t>
            </a:r>
          </a:p>
          <a:p>
            <a:r>
              <a:rPr lang="cs-CZ" sz="1600" b="1" dirty="0">
                <a:latin typeface="Candara Light" panose="020E0502030303020204" pitchFamily="34" charset="0"/>
              </a:rPr>
              <a:t>a organizaci přednemocniční neodkladné péče na území Jihočeského kraje. </a:t>
            </a:r>
          </a:p>
          <a:p>
            <a:endParaRPr lang="cs-CZ" sz="1600" b="1" dirty="0">
              <a:latin typeface="Candara Light" panose="020E0502030303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AD84D6B-EEC9-A9BB-26E3-29CDB816AE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149" y="109062"/>
            <a:ext cx="4436710" cy="492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791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F1ACADC-882F-A322-7274-440BE6CC91B2}"/>
              </a:ext>
            </a:extLst>
          </p:cNvPr>
          <p:cNvSpPr txBox="1"/>
          <p:nvPr/>
        </p:nvSpPr>
        <p:spPr>
          <a:xfrm>
            <a:off x="194210" y="304923"/>
            <a:ext cx="8620041" cy="4094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b="1" kern="100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cs-CZ" sz="1500" b="1" kern="100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MUDr. Rudolf Heřman, rodák z Klatov, se po absolvování Fakulty všeobecného lékařství Univerzity Karlovy v Plzni v roce 1974 vrátil do svého rodného města, aby v OÚNZ Klatovy zahájil svou lékařskou kariéru a pracoval zde do roku 1985. Jako lékař, náměstek léčebné péče a později i ředitel působil v OÚNZ v Prachaticích. V mezidobí své kariéry působil také jako lékař neurologického oddělení ve Vojenské nemocnici v Českých Budějovicích, lékař ARO v nemocnici v Sušici, posudkový lékař OSSZ v Prachaticích nebo ředitel pojišťovací společnosti.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500" b="1" kern="100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Cestu na záchranku si našel v roce 1993 a v roce 1995 se stal zástupcem ředitele prachatické záchranky. Po delimitaci okresních středisek zdravotnické záchranné služby a vzniku Zdravotnické záchranné služby Jihočeského kraje v roce 2005 byl jmenován vedoucím lékařem Oblastního střediska ZZS Jihočeského kraje v Prachaticích a na této pozici působí dodnes.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500" b="1" kern="100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MUDr. Rudolf Heřman je plaše působící a </a:t>
            </a:r>
            <a:r>
              <a:rPr lang="cs-CZ" sz="1500" b="1" kern="100" dirty="0" err="1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plzenštinou</a:t>
            </a:r>
            <a:r>
              <a:rPr lang="cs-CZ" sz="1500" b="1" kern="100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hovořící malý „velký“ muž, výjimečný svou laskavostí, dobrotou a empatií, kterou nezištně předává svým pacientům i svým kolegům. Ve svém oboru je vynikajícím odborníkem a po všech stránkách vzorem pro nastupující generaci lékařů.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500" b="1" kern="100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Považujeme si, že máme mezi sebou člověka takového ryzího charakteru a děkujeme mu za VŠE, co pro  záchrannou službu a své pacienty za ta dlouhá léta udělal.  </a:t>
            </a:r>
          </a:p>
        </p:txBody>
      </p:sp>
    </p:spTree>
    <p:extLst>
      <p:ext uri="{BB962C8B-B14F-4D97-AF65-F5344CB8AC3E}">
        <p14:creationId xmlns:p14="http://schemas.microsoft.com/office/powerpoint/2010/main" val="1814087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0C694835-8835-201F-5AE7-690A24DD0075}"/>
              </a:ext>
            </a:extLst>
          </p:cNvPr>
          <p:cNvSpPr txBox="1"/>
          <p:nvPr/>
        </p:nvSpPr>
        <p:spPr>
          <a:xfrm flipH="1">
            <a:off x="2605634" y="494258"/>
            <a:ext cx="6603101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 dirty="0">
                <a:latin typeface="Candara Light" panose="020E0502030303020204" pitchFamily="34" charset="0"/>
              </a:rPr>
              <a:t>Prezident AZZS ČR </a:t>
            </a:r>
          </a:p>
          <a:p>
            <a:r>
              <a:rPr lang="cs-CZ" sz="2300" b="1" dirty="0">
                <a:latin typeface="Candara Light" panose="020E0502030303020204" pitchFamily="34" charset="0"/>
              </a:rPr>
              <a:t>MUDr. Marek Slabý, MBA, LL.M.</a:t>
            </a:r>
          </a:p>
          <a:p>
            <a:endParaRPr lang="cs-CZ" sz="2300" b="1" dirty="0">
              <a:latin typeface="Candara Light" panose="020E0502030303020204" pitchFamily="34" charset="0"/>
            </a:endParaRPr>
          </a:p>
          <a:p>
            <a:r>
              <a:rPr lang="cs-CZ" sz="2300" b="1" dirty="0">
                <a:latin typeface="Candara Light" panose="020E0502030303020204" pitchFamily="34" charset="0"/>
              </a:rPr>
              <a:t>a</a:t>
            </a:r>
          </a:p>
          <a:p>
            <a:endParaRPr lang="cs-CZ" sz="2300" b="1" dirty="0">
              <a:latin typeface="Candara Light" panose="020E0502030303020204" pitchFamily="34" charset="0"/>
            </a:endParaRPr>
          </a:p>
          <a:p>
            <a:r>
              <a:rPr lang="cs-CZ" sz="2300" b="1" dirty="0">
                <a:latin typeface="Candara Light" panose="020E0502030303020204" pitchFamily="34" charset="0"/>
              </a:rPr>
              <a:t>Zdravotnická záchranná služba Středočeského kraje  </a:t>
            </a:r>
          </a:p>
          <a:p>
            <a:endParaRPr lang="cs-CZ" sz="2300" b="1" dirty="0">
              <a:latin typeface="Candara Light" panose="020E0502030303020204" pitchFamily="34" charset="0"/>
            </a:endParaRPr>
          </a:p>
          <a:p>
            <a:r>
              <a:rPr lang="cs-CZ" sz="2400" b="1" dirty="0">
                <a:latin typeface="Candara Light" panose="020E0502030303020204" pitchFamily="34" charset="0"/>
              </a:rPr>
              <a:t>nominuje</a:t>
            </a:r>
          </a:p>
          <a:p>
            <a:r>
              <a:rPr lang="cs-CZ" sz="2400" b="1" dirty="0">
                <a:latin typeface="Candara Light" panose="020E0502030303020204" pitchFamily="34" charset="0"/>
              </a:rPr>
              <a:t>na cenu AZZS ČR </a:t>
            </a:r>
          </a:p>
          <a:p>
            <a:r>
              <a:rPr lang="cs-CZ" sz="2400" b="1" dirty="0">
                <a:latin typeface="Candara Light" panose="020E0502030303020204" pitchFamily="34" charset="0"/>
              </a:rPr>
              <a:t>za rok 2023</a:t>
            </a: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1660280-60A4-32A6-F9A6-1ADB4F8E85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924" y="298519"/>
            <a:ext cx="1395425" cy="84996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348668F-3BA5-E5BA-3098-B26A89A2D4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20" y="1362624"/>
            <a:ext cx="1429130" cy="142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94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9A159C0-7C55-D148-8F4F-63040F4B7104}"/>
              </a:ext>
            </a:extLst>
          </p:cNvPr>
          <p:cNvSpPr txBox="1"/>
          <p:nvPr/>
        </p:nvSpPr>
        <p:spPr>
          <a:xfrm>
            <a:off x="364141" y="1432975"/>
            <a:ext cx="43697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Candara Light" panose="020E0502030303020204" pitchFamily="34" charset="0"/>
              </a:rPr>
              <a:t>MUDr. Čestmíra Kalíka</a:t>
            </a:r>
          </a:p>
          <a:p>
            <a:r>
              <a:rPr lang="cs-CZ" sz="1800" b="1" dirty="0">
                <a:latin typeface="Candara Light" panose="020E0502030303020204" pitchFamily="34" charset="0"/>
              </a:rPr>
              <a:t>emeritní primář ZZS SČK pro oblast Příbram</a:t>
            </a:r>
          </a:p>
          <a:p>
            <a:endParaRPr lang="cs-CZ" sz="1600" b="1" dirty="0">
              <a:latin typeface="Candara Light" panose="020E0502030303020204" pitchFamily="34" charset="0"/>
            </a:endParaRPr>
          </a:p>
          <a:p>
            <a:endParaRPr lang="cs-CZ" sz="1600" b="1" dirty="0">
              <a:latin typeface="Candara Light" panose="020E0502030303020204" pitchFamily="34" charset="0"/>
            </a:endParaRPr>
          </a:p>
          <a:p>
            <a:r>
              <a:rPr lang="cs-CZ" sz="1600" b="1" dirty="0">
                <a:latin typeface="Candara Light" panose="020E0502030303020204" pitchFamily="34" charset="0"/>
              </a:rPr>
              <a:t>za mimořádný celoživotní přínos pro rozvoj</a:t>
            </a:r>
          </a:p>
          <a:p>
            <a:r>
              <a:rPr lang="cs-CZ" sz="1600" b="1" dirty="0">
                <a:latin typeface="Candara Light" panose="020E0502030303020204" pitchFamily="34" charset="0"/>
              </a:rPr>
              <a:t>přednemocniční neodkladné péče </a:t>
            </a:r>
          </a:p>
          <a:p>
            <a:r>
              <a:rPr lang="cs-CZ" sz="1600" b="1" dirty="0">
                <a:latin typeface="Candara Light" panose="020E0502030303020204" pitchFamily="34" charset="0"/>
              </a:rPr>
              <a:t>a urgentní medicíny v České republice. </a:t>
            </a:r>
          </a:p>
          <a:p>
            <a:endParaRPr lang="cs-CZ" sz="1600" b="1" dirty="0">
              <a:latin typeface="Candara Light" panose="020E0502030303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F8299F2-A8E7-A9F3-13B5-04124ADAB6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6076" y="183782"/>
            <a:ext cx="3172076" cy="477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297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F1ACADC-882F-A322-7274-440BE6CC91B2}"/>
              </a:ext>
            </a:extLst>
          </p:cNvPr>
          <p:cNvSpPr txBox="1"/>
          <p:nvPr/>
        </p:nvSpPr>
        <p:spPr>
          <a:xfrm>
            <a:off x="263471" y="62162"/>
            <a:ext cx="8556846" cy="538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kern="100" dirty="0"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pPr algn="just"/>
            <a:r>
              <a:rPr lang="cs-CZ" sz="1350" b="1" kern="100" dirty="0">
                <a:solidFill>
                  <a:schemeClr val="tx1"/>
                </a:solidFill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cs-CZ" sz="1350" b="1" dirty="0">
                <a:latin typeface="Candara Light" panose="020E0502030303020204" pitchFamily="34" charset="0"/>
              </a:rPr>
              <a:t>MUDr. Čestmír Kalík, zahájil svou kariéru lékaře v roce 1978 v OÚNZ v Příbrami, kde do roku 1989 pracoval jako</a:t>
            </a:r>
            <a:br>
              <a:rPr lang="cs-CZ" sz="1350" b="1" dirty="0">
                <a:latin typeface="Candara Light" panose="020E0502030303020204" pitchFamily="34" charset="0"/>
              </a:rPr>
            </a:br>
            <a:r>
              <a:rPr lang="cs-CZ" sz="1350" b="1" dirty="0">
                <a:latin typeface="Candara Light" panose="020E0502030303020204" pitchFamily="34" charset="0"/>
              </a:rPr>
              <a:t>sekundární lékař odd. AR. V roce 1982 složil atestaci I. stupně z oboru AR, atestaci II. stupně AR skládal již jako ordinář</a:t>
            </a:r>
            <a:br>
              <a:rPr lang="cs-CZ" sz="1350" b="1" dirty="0">
                <a:latin typeface="Candara Light" panose="020E0502030303020204" pitchFamily="34" charset="0"/>
              </a:rPr>
            </a:br>
            <a:r>
              <a:rPr lang="cs-CZ" sz="1350" b="1" dirty="0">
                <a:latin typeface="Candara Light" panose="020E0502030303020204" pitchFamily="34" charset="0"/>
              </a:rPr>
              <a:t>RZP při ARO. </a:t>
            </a:r>
          </a:p>
          <a:p>
            <a:pPr algn="just"/>
            <a:br>
              <a:rPr lang="cs-CZ" sz="1350" b="1" dirty="0">
                <a:latin typeface="Candara Light" panose="020E0502030303020204" pitchFamily="34" charset="0"/>
              </a:rPr>
            </a:br>
            <a:r>
              <a:rPr lang="cs-CZ" sz="1350" b="1" dirty="0">
                <a:latin typeface="Candara Light" panose="020E0502030303020204" pitchFamily="34" charset="0"/>
              </a:rPr>
              <a:t>     Psal se rok 1993, když jako ředitel okresního střediska záchranky na Příbramsku vybudoval se svými spolupracovník fungující systém výjezdových skupin a operačního střediska, který sloužil později jako model pro vznik systému</a:t>
            </a:r>
            <a:br>
              <a:rPr lang="cs-CZ" sz="1350" b="1" dirty="0">
                <a:latin typeface="Candara Light" panose="020E0502030303020204" pitchFamily="34" charset="0"/>
              </a:rPr>
            </a:br>
            <a:r>
              <a:rPr lang="cs-CZ" sz="1350" b="1" dirty="0">
                <a:latin typeface="Candara Light" panose="020E0502030303020204" pitchFamily="34" charset="0"/>
              </a:rPr>
              <a:t>rendez-vous. V roce 1999 složil svou třetí atestaci v oboru urgentní medicíny. Po převedení ZS okresu Příbram r.2004 pod ZZS SČK  pracoval do r. 2019 jako primář oblastního střediska Příbram.</a:t>
            </a:r>
          </a:p>
          <a:p>
            <a:pPr algn="just"/>
            <a:br>
              <a:rPr lang="cs-CZ" sz="1350" b="1" dirty="0">
                <a:latin typeface="Candara Light" panose="020E0502030303020204" pitchFamily="34" charset="0"/>
              </a:rPr>
            </a:br>
            <a:r>
              <a:rPr lang="cs-CZ" sz="1350" b="1" dirty="0">
                <a:latin typeface="Candara Light" panose="020E0502030303020204" pitchFamily="34" charset="0"/>
              </a:rPr>
              <a:t>     MUDr. Čestmír Kalík je uznávaným a vynikajícím odborníkem, který zasvětil převážnou část své kariéry záchranné</a:t>
            </a:r>
            <a:br>
              <a:rPr lang="cs-CZ" sz="1350" b="1" dirty="0">
                <a:latin typeface="Candara Light" panose="020E0502030303020204" pitchFamily="34" charset="0"/>
              </a:rPr>
            </a:br>
            <a:r>
              <a:rPr lang="cs-CZ" sz="1350" b="1" dirty="0">
                <a:latin typeface="Candara Light" panose="020E0502030303020204" pitchFamily="34" charset="0"/>
              </a:rPr>
              <a:t>službě. Jako člen expertní skupiny spolupracoval  na vzniku Zákona o zdravotnické záchranné službě. Ve funkci</a:t>
            </a:r>
            <a:br>
              <a:rPr lang="cs-CZ" sz="1350" b="1" dirty="0">
                <a:latin typeface="Candara Light" panose="020E0502030303020204" pitchFamily="34" charset="0"/>
              </a:rPr>
            </a:br>
            <a:r>
              <a:rPr lang="cs-CZ" sz="1350" b="1" dirty="0">
                <a:latin typeface="Candara Light" panose="020E0502030303020204" pitchFamily="34" charset="0"/>
              </a:rPr>
              <a:t>vědeckého sekretáře SUMMK ČLS JEP spolupracoval na koncepci oboru Urgentní medicína,</a:t>
            </a:r>
          </a:p>
          <a:p>
            <a:pPr algn="just"/>
            <a:r>
              <a:rPr lang="cs-CZ" sz="1350" b="1" dirty="0">
                <a:latin typeface="Candara Light" panose="020E0502030303020204" pitchFamily="34" charset="0"/>
              </a:rPr>
              <a:t> </a:t>
            </a:r>
          </a:p>
          <a:p>
            <a:pPr algn="just"/>
            <a:r>
              <a:rPr lang="cs-CZ" sz="1350" b="1" dirty="0">
                <a:latin typeface="Candara Light" panose="020E0502030303020204" pitchFamily="34" charset="0"/>
              </a:rPr>
              <a:t>    Ministerstvo zdravotnictví ČR jej jmenovalo členem akreditační komise pro obor Urgentní medicína, působil i jako</a:t>
            </a:r>
            <a:br>
              <a:rPr lang="cs-CZ" sz="1350" b="1" dirty="0">
                <a:latin typeface="Candara Light" panose="020E0502030303020204" pitchFamily="34" charset="0"/>
              </a:rPr>
            </a:br>
            <a:r>
              <a:rPr lang="cs-CZ" sz="1350" b="1" dirty="0">
                <a:latin typeface="Candara Light" panose="020E0502030303020204" pitchFamily="34" charset="0"/>
              </a:rPr>
              <a:t>člen komise pro atestační zkoušky a člen pracovní skupiny vědecké rady MZ pro traumatologii a UM. Věnoval se přednáškové a publikační činnosti v odborných časopisech a organizoval 3 celostátní konference ZZS, v r. 1995 vůbec první konference ZZS v ČR. Je držitelem několika ocenění, mimo jiné i Hippokratovou cenou pro Lékaře roku 2012, kterou uděluje </a:t>
            </a:r>
            <a:r>
              <a:rPr lang="cs-CZ" sz="1350" b="1" dirty="0" err="1">
                <a:latin typeface="Candara Light" panose="020E0502030303020204" pitchFamily="34" charset="0"/>
              </a:rPr>
              <a:t>Uniepacientů</a:t>
            </a:r>
            <a:r>
              <a:rPr lang="cs-CZ" sz="1350" b="1" dirty="0">
                <a:latin typeface="Candara Light" panose="020E0502030303020204" pitchFamily="34" charset="0"/>
              </a:rPr>
              <a:t>, ocenění od PČR a HZS za vynikající spolupráci v rámci IZS.</a:t>
            </a:r>
            <a:br>
              <a:rPr lang="cs-CZ" sz="1350" b="1" dirty="0">
                <a:latin typeface="Candara Light" panose="020E0502030303020204" pitchFamily="34" charset="0"/>
              </a:rPr>
            </a:br>
            <a:endParaRPr lang="cs-CZ" sz="1350" b="1" dirty="0">
              <a:latin typeface="Candara Light" panose="020E0502030303020204" pitchFamily="34" charset="0"/>
            </a:endParaRPr>
          </a:p>
          <a:p>
            <a:r>
              <a:rPr lang="cs-CZ" sz="1350" b="1" dirty="0">
                <a:latin typeface="Candara Light" panose="020E0502030303020204" pitchFamily="34" charset="0"/>
              </a:rPr>
              <a:t>     V letošním roce oslavil významné životní jubileum.</a:t>
            </a:r>
            <a:br>
              <a:rPr lang="cs-CZ" sz="1350" b="1" dirty="0">
                <a:latin typeface="Candara Light" panose="020E0502030303020204" pitchFamily="34" charset="0"/>
              </a:rPr>
            </a:br>
            <a:r>
              <a:rPr lang="cs-CZ" sz="1350" b="1" dirty="0">
                <a:latin typeface="Candara Light" panose="020E0502030303020204" pitchFamily="34" charset="0"/>
              </a:rPr>
              <a:t>    </a:t>
            </a:r>
          </a:p>
          <a:p>
            <a:r>
              <a:rPr lang="cs-CZ" sz="1350" b="1" dirty="0">
                <a:latin typeface="Candara Light" panose="020E0502030303020204" pitchFamily="34" charset="0"/>
              </a:rPr>
              <a:t>     Cena AZZS ČR je výrazem úcty a poděkováním za jeho celoživotní práci.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kern="100" dirty="0">
              <a:solidFill>
                <a:schemeClr val="tx1"/>
              </a:solidFill>
              <a:latin typeface="Candara Light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kern="100" dirty="0">
              <a:solidFill>
                <a:schemeClr val="tx1"/>
              </a:solidFill>
              <a:effectLst/>
              <a:latin typeface="Candara Light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916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3ECDA89-1EE9-473A-C0C4-DB2172B572C9}"/>
              </a:ext>
            </a:extLst>
          </p:cNvPr>
          <p:cNvSpPr txBox="1"/>
          <p:nvPr/>
        </p:nvSpPr>
        <p:spPr>
          <a:xfrm>
            <a:off x="299405" y="524747"/>
            <a:ext cx="839953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500" b="1" kern="100" dirty="0"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cs-CZ" sz="1500" b="1" kern="100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Elen Kubicová, navzdory svému zapojení do personálního úseku, je původně zdravotní sestra s velkými zkušenostmi z práce na gynekologicko-porodnickém oddělení Městské nemocnice v Ostravě. Se záchrankou je spojena od samotného počátku vzniku tehdejšího Územního střediska záchranné služby v Ostravě v dubnu 1993. V postupně se zvětšující organizaci až do podoby druhé největší ZZS v ČR, prošla postupně řadou funkcí – od zpracování dat a komunikaci se zdravotními pojišťovnami, přes asistentku ředitele, až se nakonec se stala náměstkyní pro personalistiku.</a:t>
            </a:r>
          </a:p>
          <a:p>
            <a:pPr algn="just"/>
            <a:endParaRPr lang="cs-CZ" sz="1500" b="1" kern="100" dirty="0">
              <a:effectLst/>
              <a:latin typeface="Candara Light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cs-CZ" sz="1500" b="1" kern="100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Její zapojení do problematiky ji přineslo přirovnání do podoby nejvyššího odborového předáka v organizaci. V tomto případě je to ale nejvyšší ocenění jejího přístupu k zaměstnancům. Nikdy to totiž pro ni nebyly jen „lidské zdroje“. Dokázala postupně své okolí přesvědčit o tom, že za slovem zaměstnanec se skrývá konkrétní člověk nejen v pracovní roli. Všichni se od ní stále učíme, jak přistupovat ke kolegyním a kolegům.</a:t>
            </a:r>
          </a:p>
          <a:p>
            <a:pPr algn="just"/>
            <a:endParaRPr lang="cs-CZ" sz="1500" b="1" kern="100" dirty="0">
              <a:effectLst/>
              <a:latin typeface="Candara Light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cs-CZ" sz="1500" b="1" kern="100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Elen je jedním z pevných pilířů, na kterých byla moravskoslezská záchranka vybudována a na nichž pevně stojí. Dnešní ocenění je tak pouze malou částí poděkování za její práci. Přejeme jí mnoho sil, zdraví a štěstí!</a:t>
            </a:r>
          </a:p>
          <a:p>
            <a:pPr algn="just"/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8130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0C694835-8835-201F-5AE7-690A24DD0075}"/>
              </a:ext>
            </a:extLst>
          </p:cNvPr>
          <p:cNvSpPr txBox="1"/>
          <p:nvPr/>
        </p:nvSpPr>
        <p:spPr>
          <a:xfrm flipH="1">
            <a:off x="2605636" y="494258"/>
            <a:ext cx="46771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andara Light" panose="020E0502030303020204" pitchFamily="34" charset="0"/>
              </a:rPr>
              <a:t>Zdravotnická záchranná služba Olomouckého kraje</a:t>
            </a: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r>
              <a:rPr lang="cs-CZ" sz="2400" b="1" dirty="0">
                <a:latin typeface="Candara Light" panose="020E0502030303020204" pitchFamily="34" charset="0"/>
              </a:rPr>
              <a:t>nominuje</a:t>
            </a:r>
          </a:p>
          <a:p>
            <a:r>
              <a:rPr lang="cs-CZ" sz="2400" b="1" dirty="0">
                <a:latin typeface="Candara Light" panose="020E0502030303020204" pitchFamily="34" charset="0"/>
              </a:rPr>
              <a:t>na cenu AZZS ČR </a:t>
            </a:r>
          </a:p>
          <a:p>
            <a:r>
              <a:rPr lang="cs-CZ" sz="2400" b="1" dirty="0">
                <a:latin typeface="Candara Light" panose="020E0502030303020204" pitchFamily="34" charset="0"/>
              </a:rPr>
              <a:t>za rok 2023</a:t>
            </a: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A1F90AB-C646-3AE3-9DE3-F0A6896F76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574" y="326343"/>
            <a:ext cx="1550435" cy="158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63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9A159C0-7C55-D148-8F4F-63040F4B7104}"/>
              </a:ext>
            </a:extLst>
          </p:cNvPr>
          <p:cNvSpPr txBox="1"/>
          <p:nvPr/>
        </p:nvSpPr>
        <p:spPr>
          <a:xfrm>
            <a:off x="226576" y="1375646"/>
            <a:ext cx="365760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Candara Light" panose="020E0502030303020204" pitchFamily="34" charset="0"/>
              </a:rPr>
              <a:t>Bc. Elišku Janečkovou</a:t>
            </a:r>
          </a:p>
          <a:p>
            <a:r>
              <a:rPr lang="cs-CZ" b="1" dirty="0">
                <a:latin typeface="Candara Light" panose="020E0502030303020204" pitchFamily="34" charset="0"/>
              </a:rPr>
              <a:t>vedoucí sekretariátu ZZS OK, manažerka kvality</a:t>
            </a:r>
          </a:p>
          <a:p>
            <a:endParaRPr lang="cs-CZ" sz="2800" b="1" dirty="0">
              <a:latin typeface="Candara Light" panose="020E0502030303020204" pitchFamily="34" charset="0"/>
            </a:endParaRPr>
          </a:p>
          <a:p>
            <a:r>
              <a:rPr lang="cs-CZ" sz="1600" b="1" dirty="0">
                <a:latin typeface="Candara Light" panose="020E0502030303020204" pitchFamily="34" charset="0"/>
              </a:rPr>
              <a:t>za celoživotní přínos </a:t>
            </a:r>
          </a:p>
          <a:p>
            <a:r>
              <a:rPr lang="cs-CZ" sz="1600" b="1" dirty="0">
                <a:latin typeface="Candara Light" panose="020E0502030303020204" pitchFamily="34" charset="0"/>
              </a:rPr>
              <a:t>zdravotnické záchranné službě. 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75100D3-233F-F635-5F41-F8B86F981E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102" y="419521"/>
            <a:ext cx="4765338" cy="43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54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3ECDA89-1EE9-473A-C0C4-DB2172B572C9}"/>
              </a:ext>
            </a:extLst>
          </p:cNvPr>
          <p:cNvSpPr txBox="1"/>
          <p:nvPr/>
        </p:nvSpPr>
        <p:spPr>
          <a:xfrm>
            <a:off x="299405" y="524747"/>
            <a:ext cx="8399533" cy="4094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500" b="1" dirty="0"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cs-CZ" sz="1500" b="1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Eliška Janečková po ukončení studia na Střední zdravotnické škole v roce 1977 v </a:t>
            </a:r>
            <a:r>
              <a:rPr lang="cs-CZ" sz="1500" b="1" dirty="0" err="1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Ružomberku</a:t>
            </a:r>
            <a:r>
              <a:rPr lang="cs-CZ" sz="1500" b="1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začala pracovat jako zdravotní sestra na traumatologickém oddělení Nemocnice Považská Bystrica.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500" b="1" dirty="0"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cs-CZ" sz="1500" b="1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roce 1980 nastoupila na oddělení ARO Nemocnice Přerov a o pět let později, již jako staniční sestra, stála u zrodu úseku záchranné služby na témže oddělení.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500" b="1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V následujících letech se kariérně vypracovala na hlavní sestru Územního střediska záchranné služby v Přerově. Když v roce 2004 došlo v rámci transformace ke sloučení okresních záchranných služeb na celokrajskou organizaci ZZS OK, plynule se svými znalostmi a zkušenostmi přešla na ředitelství sekretariátu, kde dodnes působí nejen jako vedoucí sekretariátu ředitelky, ale i jako pevný pilíř pro všechny své kolegy. V průběhu odpracovaných let úspěšně ukončila specializační studium ARIP, specializační studium organizace a řízení zdravotnických pracovníků, bakalářské studium na Lékařské fakultě Univerzity Palackého v Olomouci v oboru ošetřovatelství a kurz Manažera jakosti (EOQ).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500" b="1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Eliška Janečková v letošním roce oslavila životní jubileum 65. let. Po bezmála 45 letech pracovní kariéry ve zdravotnictví, z toho 38 letech na zdravotnické záchranné službě, je rozhodnuta odejít na zasloužený odpočinek. Za její neutuchající elán, vysoké pracovní nasazení a ochotu řešit i úkoly a situace méně standardní, jí všichni kolegové ze záchranky přejí jen to dobré a hlavně hodně zdraví.</a:t>
            </a:r>
          </a:p>
        </p:txBody>
      </p:sp>
    </p:spTree>
    <p:extLst>
      <p:ext uri="{BB962C8B-B14F-4D97-AF65-F5344CB8AC3E}">
        <p14:creationId xmlns:p14="http://schemas.microsoft.com/office/powerpoint/2010/main" val="3300592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0C694835-8835-201F-5AE7-690A24DD0075}"/>
              </a:ext>
            </a:extLst>
          </p:cNvPr>
          <p:cNvSpPr txBox="1"/>
          <p:nvPr/>
        </p:nvSpPr>
        <p:spPr>
          <a:xfrm flipH="1">
            <a:off x="2605636" y="494258"/>
            <a:ext cx="46771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andara Light" panose="020E0502030303020204" pitchFamily="34" charset="0"/>
              </a:rPr>
              <a:t>Zdravotnická záchranná služba Olomouckého kraje</a:t>
            </a: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r>
              <a:rPr lang="cs-CZ" sz="2400" b="1" dirty="0">
                <a:latin typeface="Candara Light" panose="020E0502030303020204" pitchFamily="34" charset="0"/>
              </a:rPr>
              <a:t>nominuje</a:t>
            </a:r>
          </a:p>
          <a:p>
            <a:r>
              <a:rPr lang="cs-CZ" sz="2400" b="1" dirty="0">
                <a:latin typeface="Candara Light" panose="020E0502030303020204" pitchFamily="34" charset="0"/>
              </a:rPr>
              <a:t>na cenu AZZS ČR </a:t>
            </a:r>
          </a:p>
          <a:p>
            <a:r>
              <a:rPr lang="cs-CZ" sz="2400" b="1" dirty="0">
                <a:latin typeface="Candara Light" panose="020E0502030303020204" pitchFamily="34" charset="0"/>
              </a:rPr>
              <a:t>za rok 2023</a:t>
            </a:r>
          </a:p>
          <a:p>
            <a:endParaRPr lang="cs-CZ" sz="2400" b="1" dirty="0">
              <a:latin typeface="Candara Light" panose="020E0502030303020204" pitchFamily="34" charset="0"/>
            </a:endParaRPr>
          </a:p>
          <a:p>
            <a:endParaRPr lang="cs-CZ" sz="2400" b="1" dirty="0">
              <a:latin typeface="Candara Light" panose="020E0502030303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A1F90AB-C646-3AE3-9DE3-F0A6896F76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574" y="326343"/>
            <a:ext cx="1550435" cy="158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21180"/>
      </p:ext>
    </p:extLst>
  </p:cSld>
  <p:clrMapOvr>
    <a:masterClrMapping/>
  </p:clrMapOvr>
</p:sld>
</file>

<file path=ppt/theme/theme1.xml><?xml version="1.0" encoding="utf-8"?>
<a:theme xmlns:a="http://schemas.openxmlformats.org/drawingml/2006/main" name="Beatrice template">
  <a:themeElements>
    <a:clrScheme name="Custom 347">
      <a:dk1>
        <a:srgbClr val="1D1D1B"/>
      </a:dk1>
      <a:lt1>
        <a:srgbClr val="F3EFEA"/>
      </a:lt1>
      <a:dk2>
        <a:srgbClr val="434343"/>
      </a:dk2>
      <a:lt2>
        <a:srgbClr val="FFFFFF"/>
      </a:lt2>
      <a:accent1>
        <a:srgbClr val="8F7B87"/>
      </a:accent1>
      <a:accent2>
        <a:srgbClr val="A797A1"/>
      </a:accent2>
      <a:accent3>
        <a:srgbClr val="C0B5BC"/>
      </a:accent3>
      <a:accent4>
        <a:srgbClr val="E4DDE1"/>
      </a:accent4>
      <a:accent5>
        <a:srgbClr val="EFECED"/>
      </a:accent5>
      <a:accent6>
        <a:srgbClr val="F3EFEA"/>
      </a:accent6>
      <a:hlink>
        <a:srgbClr val="1D1D1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17131</TotalTime>
  <Words>3937</Words>
  <Application>Microsoft Office PowerPoint</Application>
  <PresentationFormat>Předvádění na obrazovce (16:9)</PresentationFormat>
  <Paragraphs>330</Paragraphs>
  <Slides>47</Slides>
  <Notes>32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3" baseType="lpstr">
      <vt:lpstr>Montserrat</vt:lpstr>
      <vt:lpstr>PT Serif</vt:lpstr>
      <vt:lpstr>Candara Light</vt:lpstr>
      <vt:lpstr>Arial</vt:lpstr>
      <vt:lpstr>Calibri</vt:lpstr>
      <vt:lpstr>Beatrice template</vt:lpstr>
      <vt:lpstr>Prezentace aplikace PowerPoint</vt:lpstr>
      <vt:lpstr>10. ročník ceny AZZS ČR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Málková Michaela</dc:creator>
  <cp:lastModifiedBy>Kafková Petra</cp:lastModifiedBy>
  <cp:revision>49</cp:revision>
  <dcterms:modified xsi:type="dcterms:W3CDTF">2023-10-21T18:41:49Z</dcterms:modified>
</cp:coreProperties>
</file>