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9" r:id="rId2"/>
    <p:sldId id="257" r:id="rId3"/>
    <p:sldId id="263" r:id="rId4"/>
    <p:sldId id="260" r:id="rId5"/>
    <p:sldId id="270" r:id="rId6"/>
    <p:sldId id="283" r:id="rId7"/>
    <p:sldId id="284" r:id="rId8"/>
    <p:sldId id="285" r:id="rId9"/>
    <p:sldId id="286" r:id="rId10"/>
    <p:sldId id="289" r:id="rId11"/>
    <p:sldId id="288" r:id="rId12"/>
    <p:sldId id="280" r:id="rId13"/>
    <p:sldId id="281" r:id="rId14"/>
    <p:sldId id="282" r:id="rId15"/>
    <p:sldId id="277" r:id="rId16"/>
    <p:sldId id="278" r:id="rId17"/>
    <p:sldId id="279" r:id="rId18"/>
    <p:sldId id="274" r:id="rId19"/>
    <p:sldId id="275" r:id="rId20"/>
    <p:sldId id="276" r:id="rId21"/>
    <p:sldId id="271" r:id="rId22"/>
    <p:sldId id="273" r:id="rId23"/>
    <p:sldId id="272" r:id="rId24"/>
    <p:sldId id="290" r:id="rId25"/>
    <p:sldId id="291" r:id="rId26"/>
    <p:sldId id="292" r:id="rId27"/>
    <p:sldId id="293" r:id="rId28"/>
    <p:sldId id="294" r:id="rId29"/>
    <p:sldId id="295" r:id="rId30"/>
    <p:sldId id="296" r:id="rId31"/>
    <p:sldId id="297" r:id="rId32"/>
    <p:sldId id="298" r:id="rId33"/>
    <p:sldId id="302" r:id="rId34"/>
    <p:sldId id="303" r:id="rId35"/>
    <p:sldId id="304" r:id="rId36"/>
    <p:sldId id="308" r:id="rId37"/>
    <p:sldId id="309" r:id="rId38"/>
    <p:sldId id="310" r:id="rId39"/>
    <p:sldId id="305" r:id="rId40"/>
    <p:sldId id="306" r:id="rId41"/>
    <p:sldId id="307" r:id="rId42"/>
    <p:sldId id="299" r:id="rId43"/>
    <p:sldId id="300" r:id="rId44"/>
    <p:sldId id="301" r:id="rId45"/>
  </p:sldIdLst>
  <p:sldSz cx="18288000" cy="10287000"/>
  <p:notesSz cx="6858000" cy="9144000"/>
  <p:embeddedFontLst>
    <p:embeddedFont>
      <p:font typeface="Bahnschrift Light Condensed" panose="020B0502040204020203" pitchFamily="34" charset="0"/>
      <p:regular r:id="rId47"/>
    </p:embeddedFont>
    <p:embeddedFont>
      <p:font typeface="Candara Light" panose="020E0502030303020204" pitchFamily="34"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820"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86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25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42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82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56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253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945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78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94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67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56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3029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23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179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840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182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02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652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438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54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956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960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045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237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62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50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253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945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3165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90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799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848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350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1424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33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60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22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11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97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684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8288000" cy="10233473"/>
          </a:xfrm>
          <a:prstGeom prst="rect">
            <a:avLst/>
          </a:prstGeom>
          <a:noFill/>
          <a:ln>
            <a:noFill/>
          </a:ln>
        </p:spPr>
      </p:pic>
      <p:cxnSp>
        <p:nvCxnSpPr>
          <p:cNvPr id="137" name="Google Shape;137;p16"/>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pic>
        <p:nvPicPr>
          <p:cNvPr id="6" name="Obrázek 5">
            <a:extLst>
              <a:ext uri="{FF2B5EF4-FFF2-40B4-BE49-F238E27FC236}">
                <a16:creationId xmlns:a16="http://schemas.microsoft.com/office/drawing/2014/main" id="{1A8063B3-38B0-CCEB-39FE-A1BB92C1C73C}"/>
              </a:ext>
            </a:extLst>
          </p:cNvPr>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5902011" y="3035135"/>
            <a:ext cx="5179122" cy="3154645"/>
          </a:xfrm>
          <a:prstGeom prst="rect">
            <a:avLst/>
          </a:prstGeom>
          <a:effectLst>
            <a:outerShdw blurRad="50800" dist="50800" dir="5400000" algn="ctr" rotWithShape="0">
              <a:srgbClr val="000000">
                <a:alpha val="32000"/>
              </a:srgbClr>
            </a:outerShdw>
          </a:effectLst>
        </p:spPr>
      </p:pic>
      <p:sp>
        <p:nvSpPr>
          <p:cNvPr id="7" name="TextovéPole 6">
            <a:extLst>
              <a:ext uri="{FF2B5EF4-FFF2-40B4-BE49-F238E27FC236}">
                <a16:creationId xmlns:a16="http://schemas.microsoft.com/office/drawing/2014/main" id="{E58B2E12-E641-3D5F-E29C-2675A2A5C805}"/>
              </a:ext>
            </a:extLst>
          </p:cNvPr>
          <p:cNvSpPr txBox="1"/>
          <p:nvPr/>
        </p:nvSpPr>
        <p:spPr>
          <a:xfrm>
            <a:off x="3186949" y="3827628"/>
            <a:ext cx="2715062" cy="1569660"/>
          </a:xfrm>
          <a:prstGeom prst="rect">
            <a:avLst/>
          </a:prstGeom>
          <a:noFill/>
        </p:spPr>
        <p:txBody>
          <a:bodyPr wrap="square" rtlCol="0">
            <a:spAutoFit/>
          </a:bodyPr>
          <a:lstStyle/>
          <a:p>
            <a:r>
              <a:rPr lang="cs-CZ" sz="9600" b="1" spc="50" dirty="0">
                <a:ln w="9525" cmpd="sng">
                  <a:solidFill>
                    <a:schemeClr val="accent1"/>
                  </a:solidFill>
                  <a:prstDash val="solid"/>
                </a:ln>
                <a:solidFill>
                  <a:srgbClr val="70AD47">
                    <a:tint val="1000"/>
                  </a:srgbClr>
                </a:solidFill>
                <a:effectLst>
                  <a:glow rad="38100">
                    <a:schemeClr val="accent1">
                      <a:alpha val="40000"/>
                    </a:schemeClr>
                  </a:glow>
                </a:effectLst>
                <a:latin typeface="Bahnschrift Light Condensed" panose="020B0502040204020203" pitchFamily="34" charset="0"/>
              </a:rPr>
              <a:t>CENA</a:t>
            </a:r>
            <a:endParaRPr lang="cs-CZ"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TextovéPole 7">
            <a:extLst>
              <a:ext uri="{FF2B5EF4-FFF2-40B4-BE49-F238E27FC236}">
                <a16:creationId xmlns:a16="http://schemas.microsoft.com/office/drawing/2014/main" id="{D4B97670-757E-121E-1434-2262AFFA39FF}"/>
              </a:ext>
            </a:extLst>
          </p:cNvPr>
          <p:cNvSpPr txBox="1"/>
          <p:nvPr/>
        </p:nvSpPr>
        <p:spPr>
          <a:xfrm>
            <a:off x="11336459" y="3827628"/>
            <a:ext cx="3348107" cy="1569660"/>
          </a:xfrm>
          <a:prstGeom prst="rect">
            <a:avLst/>
          </a:prstGeom>
          <a:noFill/>
        </p:spPr>
        <p:txBody>
          <a:bodyPr wrap="square" rtlCol="0">
            <a:spAutoFit/>
          </a:bodyPr>
          <a:lstStyle/>
          <a:p>
            <a:r>
              <a:rPr lang="cs-CZ" sz="9600" b="1" spc="50" dirty="0">
                <a:ln w="9525" cmpd="sng">
                  <a:solidFill>
                    <a:schemeClr val="accent1"/>
                  </a:solidFill>
                  <a:prstDash val="solid"/>
                </a:ln>
                <a:solidFill>
                  <a:srgbClr val="70AD47">
                    <a:tint val="1000"/>
                  </a:srgbClr>
                </a:solidFill>
                <a:effectLst>
                  <a:glow rad="38100">
                    <a:schemeClr val="accent1">
                      <a:alpha val="40000"/>
                    </a:schemeClr>
                  </a:glow>
                </a:effectLst>
                <a:latin typeface="Bahnschrift Light Condensed" panose="020B0502040204020203" pitchFamily="34" charset="0"/>
              </a:rPr>
              <a:t>2024</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6" name="TextovéPole 5">
            <a:extLst>
              <a:ext uri="{FF2B5EF4-FFF2-40B4-BE49-F238E27FC236}">
                <a16:creationId xmlns:a16="http://schemas.microsoft.com/office/drawing/2014/main" id="{11A31618-58C1-9139-4EF9-963DF980B8CA}"/>
              </a:ext>
            </a:extLst>
          </p:cNvPr>
          <p:cNvSpPr txBox="1"/>
          <p:nvPr/>
        </p:nvSpPr>
        <p:spPr>
          <a:xfrm>
            <a:off x="112541" y="2232923"/>
            <a:ext cx="9031459" cy="384720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Mgr. Šárku Kubálkovou</a:t>
            </a:r>
          </a:p>
          <a:p>
            <a:pPr algn="ctr"/>
            <a:r>
              <a:rPr lang="cs-CZ" sz="2800" b="1" dirty="0">
                <a:solidFill>
                  <a:schemeClr val="accent1">
                    <a:lumMod val="75000"/>
                  </a:schemeClr>
                </a:solidFill>
                <a:latin typeface="Candara Light" panose="020E0502030303020204" pitchFamily="34" charset="0"/>
              </a:rPr>
              <a:t>vrchní  sestru územního odboru Jeseník </a:t>
            </a:r>
          </a:p>
          <a:p>
            <a:pPr algn="ctr"/>
            <a:r>
              <a:rPr lang="cs-CZ" sz="6000" b="1" dirty="0">
                <a:solidFill>
                  <a:schemeClr val="accent1">
                    <a:lumMod val="75000"/>
                  </a:schemeClr>
                </a:solidFill>
                <a:latin typeface="Candara Light" panose="020E0502030303020204" pitchFamily="34" charset="0"/>
              </a:rPr>
              <a:t>  </a:t>
            </a:r>
          </a:p>
          <a:p>
            <a:pPr algn="ctr"/>
            <a:r>
              <a:rPr lang="cs-CZ" sz="4800" b="1" dirty="0">
                <a:solidFill>
                  <a:schemeClr val="accent1">
                    <a:lumMod val="75000"/>
                  </a:schemeClr>
                </a:solidFill>
                <a:latin typeface="Candara Light" panose="020E0502030303020204" pitchFamily="34" charset="0"/>
              </a:rPr>
              <a:t>za celoživotní přínos pro ZZS Olomouckého kraje</a:t>
            </a:r>
          </a:p>
        </p:txBody>
      </p:sp>
      <p:pic>
        <p:nvPicPr>
          <p:cNvPr id="2" name="Obrázek 1">
            <a:extLst>
              <a:ext uri="{FF2B5EF4-FFF2-40B4-BE49-F238E27FC236}">
                <a16:creationId xmlns:a16="http://schemas.microsoft.com/office/drawing/2014/main" id="{3A637E65-14B6-9FD7-D517-7EBA3182AB4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9658025" y="1646446"/>
            <a:ext cx="8353489" cy="62617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95503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3" name="TextovéPole 2">
            <a:extLst>
              <a:ext uri="{FF2B5EF4-FFF2-40B4-BE49-F238E27FC236}">
                <a16:creationId xmlns:a16="http://schemas.microsoft.com/office/drawing/2014/main" id="{7601439E-9F24-C9E3-D610-1D1FBD65A3B2}"/>
              </a:ext>
            </a:extLst>
          </p:cNvPr>
          <p:cNvSpPr txBox="1"/>
          <p:nvPr/>
        </p:nvSpPr>
        <p:spPr>
          <a:xfrm>
            <a:off x="858130" y="694346"/>
            <a:ext cx="16220048" cy="9194184"/>
          </a:xfrm>
          <a:prstGeom prst="rect">
            <a:avLst/>
          </a:prstGeom>
          <a:noFill/>
        </p:spPr>
        <p:txBody>
          <a:bodyPr wrap="square">
            <a:spAutoFit/>
          </a:bodyPr>
          <a:lstStyle/>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Šárka Kubálková po ukončení studia na Střední zdravotnické škole v Šumperku nastoupila do Prahy na chirurgické oddělení FN Královské Vinohrady, kde pracovala na JIP a také na operačních sálech jako sestra instrumentářka. Později v letech 1991-1993 působila v nemocnici v Jeseníku jako sestra specialistka.</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Letos je to právě 30 let, co nastoupila na záchrannou službu do Jeseníku, kde byla po vzniku krajské záchranky v roce 2004 pověřena výkonem funkce vrchní sestry ÚO Jeseník. Tuto funkci vykonává bezmála 20 let a jako vrchní sestra drží celý územní odbor Jeseník takříkajíc nad vodou.</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Během svého profesního života vystudovala Pedagogické studium učitelů praktického vyučování zdravotnických studijních oborů střední školy a pětileté magisterské studium v aprobaci Učitelství sociálních a zdravotních předmětů pro SOŠ.</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Od roku 2010 působí v lektorském týmu Vzdělávacího a výcvikového střediska, v minulosti se aktivně účastnila mezinárodního odborného metodického zaměstnání zdravotnických záchranných služeb Rallye </a:t>
            </a:r>
            <a:r>
              <a:rPr lang="cs-CZ" sz="2400" b="1" dirty="0" err="1">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Rejvíz</a:t>
            </a: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Je spoluzakladatelkou zdravotně výchovné hry pro děti pátých tříd </a:t>
            </a:r>
            <a:r>
              <a:rPr lang="cs-CZ" sz="2400" b="1" dirty="0" err="1">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Helpíkův</a:t>
            </a: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pohár a autorkou metodického zaměstnání pro mateřské školy pod názvem Kdo by se tu čeho bál?</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Od roku 2012 spolupracuje s NCO NZO v Brně, kde působí jako členka zkušební komise pro akreditovaný kvalifikační kurz Řidič vozidla zdravotnické záchranné služby.</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Šárka Kubálková je oporou svým kolegům. Má vlastnosti, které jsou v týmu nepostradatelné. Je empatická, spolehlivá, zkušená. Provozní problémy se snaží řešit samostatně a racionálně. K jejím zájmům a zálibám patří především rodina, láska k historii, k přírodě, k ručním pracím a zvířatům.</a:t>
            </a:r>
          </a:p>
          <a:p>
            <a:pPr algn="just">
              <a:lnSpc>
                <a:spcPct val="107000"/>
              </a:lnSpc>
              <a:spcAft>
                <a:spcPts val="800"/>
              </a:spcAft>
            </a:pPr>
            <a:r>
              <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Řídí se životním krédem pramenícím z jedné staré modlitby: </a:t>
            </a:r>
            <a:r>
              <a:rPr lang="cs-CZ" sz="2400" b="1" i="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„Bože, dej mi sílu překonat to, co překonat mohu. Dej mi trpělivost, abych snášela ty věci, které překonat nemohu. A dej mi prosím rozum, abych jedno od druhého uměla odlišit.“ </a:t>
            </a:r>
            <a:endParaRPr lang="cs-CZ" sz="24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90911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Libereckého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C19A143F-7C4F-DBA4-062D-292EEFA95B18}"/>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016585" y="1591538"/>
            <a:ext cx="1658867" cy="1752515"/>
          </a:xfrm>
          <a:prstGeom prst="rect">
            <a:avLst/>
          </a:prstGeom>
        </p:spPr>
      </p:pic>
    </p:spTree>
    <p:extLst>
      <p:ext uri="{BB962C8B-B14F-4D97-AF65-F5344CB8AC3E}">
        <p14:creationId xmlns:p14="http://schemas.microsoft.com/office/powerpoint/2010/main" val="15414594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6" name="TextovéPole 5">
            <a:extLst>
              <a:ext uri="{FF2B5EF4-FFF2-40B4-BE49-F238E27FC236}">
                <a16:creationId xmlns:a16="http://schemas.microsoft.com/office/drawing/2014/main" id="{11A31618-58C1-9139-4EF9-963DF980B8CA}"/>
              </a:ext>
            </a:extLst>
          </p:cNvPr>
          <p:cNvSpPr txBox="1"/>
          <p:nvPr/>
        </p:nvSpPr>
        <p:spPr>
          <a:xfrm>
            <a:off x="112541" y="2232922"/>
            <a:ext cx="10705514" cy="3908762"/>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Mgr. Kateřinu </a:t>
            </a:r>
            <a:r>
              <a:rPr lang="cs-CZ" sz="6000" b="1" dirty="0" err="1">
                <a:solidFill>
                  <a:schemeClr val="accent1">
                    <a:lumMod val="75000"/>
                  </a:schemeClr>
                </a:solidFill>
                <a:latin typeface="Candara Light" panose="020E0502030303020204" pitchFamily="34" charset="0"/>
              </a:rPr>
              <a:t>Kněžourkovou</a:t>
            </a:r>
            <a:r>
              <a:rPr lang="cs-CZ" sz="6000" b="1" dirty="0">
                <a:solidFill>
                  <a:schemeClr val="accent1">
                    <a:lumMod val="75000"/>
                  </a:schemeClr>
                </a:solidFill>
                <a:latin typeface="Candara Light" panose="020E0502030303020204" pitchFamily="34" charset="0"/>
              </a:rPr>
              <a:t> </a:t>
            </a:r>
          </a:p>
          <a:p>
            <a:pPr algn="ctr"/>
            <a:r>
              <a:rPr lang="cs-CZ" sz="3200" b="1" dirty="0">
                <a:solidFill>
                  <a:schemeClr val="accent1">
                    <a:lumMod val="75000"/>
                  </a:schemeClr>
                </a:solidFill>
                <a:latin typeface="Candara Light" panose="020E0502030303020204" pitchFamily="34" charset="0"/>
              </a:rPr>
              <a:t>operátorku a metodičku ZOS</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  za dlouholetý přínos </a:t>
            </a:r>
          </a:p>
          <a:p>
            <a:pPr algn="ctr"/>
            <a:r>
              <a:rPr lang="cs-CZ" sz="4800" b="1" dirty="0">
                <a:solidFill>
                  <a:schemeClr val="accent1">
                    <a:lumMod val="75000"/>
                  </a:schemeClr>
                </a:solidFill>
                <a:latin typeface="Candara Light" panose="020E0502030303020204" pitchFamily="34" charset="0"/>
              </a:rPr>
              <a:t>pro ZZS Libereckého kraje</a:t>
            </a:r>
          </a:p>
        </p:txBody>
      </p:sp>
      <p:pic>
        <p:nvPicPr>
          <p:cNvPr id="7" name="Obrázek 6">
            <a:extLst>
              <a:ext uri="{FF2B5EF4-FFF2-40B4-BE49-F238E27FC236}">
                <a16:creationId xmlns:a16="http://schemas.microsoft.com/office/drawing/2014/main" id="{7EA911B1-A7EF-3241-676D-354F0EBA14FA}"/>
              </a:ext>
            </a:extLst>
          </p:cNvPr>
          <p:cNvPicPr>
            <a:picLocks noChangeAspect="1"/>
          </p:cNvPicPr>
          <p:nvPr/>
        </p:nvPicPr>
        <p:blipFill>
          <a:blip r:embed="rId3"/>
          <a:stretch>
            <a:fillRect/>
          </a:stretch>
        </p:blipFill>
        <p:spPr>
          <a:xfrm>
            <a:off x="10587720" y="717452"/>
            <a:ext cx="6789414" cy="7821637"/>
          </a:xfrm>
          <a:prstGeom prst="rect">
            <a:avLst/>
          </a:prstGeom>
        </p:spPr>
      </p:pic>
    </p:spTree>
    <p:extLst>
      <p:ext uri="{BB962C8B-B14F-4D97-AF65-F5344CB8AC3E}">
        <p14:creationId xmlns:p14="http://schemas.microsoft.com/office/powerpoint/2010/main" val="38408420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2F4B028E-2BB1-E15C-33BA-12D01F7D450F}"/>
              </a:ext>
            </a:extLst>
          </p:cNvPr>
          <p:cNvSpPr txBox="1"/>
          <p:nvPr/>
        </p:nvSpPr>
        <p:spPr>
          <a:xfrm>
            <a:off x="1322362" y="1350496"/>
            <a:ext cx="15024295" cy="6001643"/>
          </a:xfrm>
          <a:prstGeom prst="rect">
            <a:avLst/>
          </a:prstGeom>
          <a:noFill/>
        </p:spPr>
        <p:txBody>
          <a:bodyPr wrap="square" rtlCol="0">
            <a:spAutoFit/>
          </a:bodyPr>
          <a:lstStyle/>
          <a:p>
            <a:pPr algn="just"/>
            <a:r>
              <a:rPr lang="cs-CZ" sz="3200" b="1" dirty="0">
                <a:solidFill>
                  <a:srgbClr val="002060"/>
                </a:solidFill>
                <a:effectLst/>
                <a:latin typeface="Candara Light" panose="020E0502030303020204" pitchFamily="34" charset="0"/>
                <a:ea typeface="Calibri" panose="020F0502020204030204" pitchFamily="34" charset="0"/>
              </a:rPr>
              <a:t>Mgr. Kateřina Kněžourková pracuje pro Zdravotnickou záchrannou službu Libereckého kraje od září roku 1997. Začínala jako výjezdová záchranářka u pozemních posádek, zároveň sloužila na letecké záchrance. </a:t>
            </a:r>
          </a:p>
          <a:p>
            <a:pPr algn="just"/>
            <a:endParaRPr lang="cs-CZ" sz="3200" b="1" dirty="0">
              <a:solidFill>
                <a:srgbClr val="002060"/>
              </a:solidFill>
              <a:effectLst/>
              <a:latin typeface="Candara Light" panose="020E0502030303020204" pitchFamily="34" charset="0"/>
              <a:ea typeface="Calibri" panose="020F0502020204030204" pitchFamily="34" charset="0"/>
            </a:endParaRPr>
          </a:p>
          <a:p>
            <a:pPr algn="just"/>
            <a:r>
              <a:rPr lang="cs-CZ" sz="3200" b="1" dirty="0">
                <a:solidFill>
                  <a:srgbClr val="002060"/>
                </a:solidFill>
                <a:effectLst/>
                <a:latin typeface="Candara Light" panose="020E0502030303020204" pitchFamily="34" charset="0"/>
                <a:ea typeface="Calibri" panose="020F0502020204030204" pitchFamily="34" charset="0"/>
              </a:rPr>
              <a:t>Tu později vyměnila za operační středisko, kde působí doposud. Dvacet let byla vedoucí školicího a vzdělávacího střediska, podílela se na zaškolování nových zaměstnanců </a:t>
            </a:r>
          </a:p>
          <a:p>
            <a:pPr algn="just"/>
            <a:r>
              <a:rPr lang="cs-CZ" sz="3200" b="1" dirty="0">
                <a:solidFill>
                  <a:srgbClr val="002060"/>
                </a:solidFill>
                <a:effectLst/>
                <a:latin typeface="Candara Light" panose="020E0502030303020204" pitchFamily="34" charset="0"/>
                <a:ea typeface="Calibri" panose="020F0502020204030204" pitchFamily="34" charset="0"/>
              </a:rPr>
              <a:t>a zvyšování odbornosti stávajících, spolupracovala také na celkovém systému vzdělávání na ZZS LK. </a:t>
            </a:r>
          </a:p>
          <a:p>
            <a:pPr algn="just"/>
            <a:endParaRPr lang="cs-CZ" sz="3200" b="1" dirty="0">
              <a:solidFill>
                <a:srgbClr val="002060"/>
              </a:solidFill>
              <a:effectLst/>
              <a:latin typeface="Candara Light" panose="020E0502030303020204" pitchFamily="34" charset="0"/>
              <a:ea typeface="Calibri" panose="020F0502020204030204" pitchFamily="34" charset="0"/>
            </a:endParaRPr>
          </a:p>
          <a:p>
            <a:pPr algn="just"/>
            <a:r>
              <a:rPr lang="cs-CZ" sz="3200" b="1" dirty="0">
                <a:solidFill>
                  <a:srgbClr val="002060"/>
                </a:solidFill>
                <a:effectLst/>
                <a:latin typeface="Candara Light" panose="020E0502030303020204" pitchFamily="34" charset="0"/>
                <a:ea typeface="Calibri" panose="020F0502020204030204" pitchFamily="34" charset="0"/>
              </a:rPr>
              <a:t>Všechny svoje zkušenosti nyní úročí na operačním středisku, kde pracuje nejen jako dispečerka, ale je také metodikem a administrátorem. Je jednou z hlavních personálních opor při zavádění organizačních a systémových změn. </a:t>
            </a:r>
          </a:p>
        </p:txBody>
      </p:sp>
    </p:spTree>
    <p:extLst>
      <p:ext uri="{BB962C8B-B14F-4D97-AF65-F5344CB8AC3E}">
        <p14:creationId xmlns:p14="http://schemas.microsoft.com/office/powerpoint/2010/main" val="37105897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Jihomoravského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F14FF4FA-08C5-E876-A359-FC50AA56A68F}"/>
              </a:ext>
            </a:extLst>
          </p:cNvPr>
          <p:cNvPicPr>
            <a:picLocks noChangeAspect="1"/>
          </p:cNvPicPr>
          <p:nvPr/>
        </p:nvPicPr>
        <p:blipFill>
          <a:blip r:embed="rId4"/>
          <a:stretch>
            <a:fillRect/>
          </a:stretch>
        </p:blipFill>
        <p:spPr>
          <a:xfrm>
            <a:off x="2943206" y="1282124"/>
            <a:ext cx="3182173" cy="1700223"/>
          </a:xfrm>
          <a:prstGeom prst="rect">
            <a:avLst/>
          </a:prstGeom>
        </p:spPr>
      </p:pic>
    </p:spTree>
    <p:extLst>
      <p:ext uri="{BB962C8B-B14F-4D97-AF65-F5344CB8AC3E}">
        <p14:creationId xmlns:p14="http://schemas.microsoft.com/office/powerpoint/2010/main" val="32290065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pic>
        <p:nvPicPr>
          <p:cNvPr id="3" name="Obrázek 2">
            <a:extLst>
              <a:ext uri="{FF2B5EF4-FFF2-40B4-BE49-F238E27FC236}">
                <a16:creationId xmlns:a16="http://schemas.microsoft.com/office/drawing/2014/main" id="{8DDF6DB7-2C9A-CAD9-E596-2212D7B01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8733" y="521439"/>
            <a:ext cx="6597748" cy="8796997"/>
          </a:xfrm>
          <a:prstGeom prst="rect">
            <a:avLst/>
          </a:prstGeom>
        </p:spPr>
      </p:pic>
      <p:sp>
        <p:nvSpPr>
          <p:cNvPr id="6" name="TextovéPole 5">
            <a:extLst>
              <a:ext uri="{FF2B5EF4-FFF2-40B4-BE49-F238E27FC236}">
                <a16:creationId xmlns:a16="http://schemas.microsoft.com/office/drawing/2014/main" id="{11A31618-58C1-9139-4EF9-963DF980B8CA}"/>
              </a:ext>
            </a:extLst>
          </p:cNvPr>
          <p:cNvSpPr txBox="1"/>
          <p:nvPr/>
        </p:nvSpPr>
        <p:spPr>
          <a:xfrm>
            <a:off x="112541" y="2232922"/>
            <a:ext cx="10705514" cy="4647426"/>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Bc. Romanu Pochylou, MBA</a:t>
            </a:r>
          </a:p>
          <a:p>
            <a:pPr algn="ctr"/>
            <a:r>
              <a:rPr lang="cs-CZ" sz="3200" b="1" dirty="0">
                <a:solidFill>
                  <a:schemeClr val="accent1">
                    <a:lumMod val="75000"/>
                  </a:schemeClr>
                </a:solidFill>
                <a:latin typeface="Candara Light" panose="020E0502030303020204" pitchFamily="34" charset="0"/>
              </a:rPr>
              <a:t>náměstkyni pro NLZP</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  za dlouholetou činnost </a:t>
            </a:r>
          </a:p>
          <a:p>
            <a:pPr algn="ctr"/>
            <a:r>
              <a:rPr lang="cs-CZ" sz="4800" b="1" dirty="0">
                <a:solidFill>
                  <a:schemeClr val="accent1">
                    <a:lumMod val="75000"/>
                  </a:schemeClr>
                </a:solidFill>
                <a:latin typeface="Candara Light" panose="020E0502030303020204" pitchFamily="34" charset="0"/>
              </a:rPr>
              <a:t>a za významný přínos </a:t>
            </a:r>
          </a:p>
          <a:p>
            <a:pPr algn="ctr"/>
            <a:r>
              <a:rPr lang="cs-CZ" sz="4800" b="1" dirty="0">
                <a:solidFill>
                  <a:schemeClr val="accent1">
                    <a:lumMod val="75000"/>
                  </a:schemeClr>
                </a:solidFill>
                <a:latin typeface="Candara Light" panose="020E0502030303020204" pitchFamily="34" charset="0"/>
              </a:rPr>
              <a:t>pro ZZS Jihomoravského kraje</a:t>
            </a:r>
          </a:p>
        </p:txBody>
      </p:sp>
    </p:spTree>
    <p:extLst>
      <p:ext uri="{BB962C8B-B14F-4D97-AF65-F5344CB8AC3E}">
        <p14:creationId xmlns:p14="http://schemas.microsoft.com/office/powerpoint/2010/main" val="820107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850530D4-CC27-D4E6-E165-5B234DD817B5}"/>
              </a:ext>
            </a:extLst>
          </p:cNvPr>
          <p:cNvSpPr txBox="1"/>
          <p:nvPr/>
        </p:nvSpPr>
        <p:spPr>
          <a:xfrm>
            <a:off x="956604" y="767527"/>
            <a:ext cx="14883618" cy="8008987"/>
          </a:xfrm>
          <a:prstGeom prst="rect">
            <a:avLst/>
          </a:prstGeom>
          <a:noFill/>
        </p:spPr>
        <p:txBody>
          <a:bodyPr wrap="square">
            <a:spAutoFit/>
          </a:bodyPr>
          <a:lstStyle/>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Naše kolegyně Romana Pochylá  začínala jako „arová“ sestra v nemocnici Břeclav. V roce 2004 přešla na záchranku, po mateřské dovolené se stala vrchní sestrou ÚO Brno a od listopadu 2015 pak působila jako hlavní sestra naší organizace. Následně se stala také šéfkou inspektorů provozu a v roce 2023 byla jmenována náměstkem pro NLZP.</a:t>
            </a:r>
          </a:p>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Na záchrance tedy pracuje s krátkými přestávkami na dvou mateřských dovolených už 20 let. Pokud bychom ji měli popsat několika slovy, pak by se asi nejvíc hodilo: zkušená, erudovaná, ve výjezdu profesionálka. Navíc je mimořádně empatická, o čemž svědčí mnohé pochvaly, které poslali sami pacienti nebo jejich blízcí. </a:t>
            </a:r>
          </a:p>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Kolegové z výjezdu o Romaně říkají, že je dobrá parťačka a jezdit s ní je radost. Na pozici náměstka je pak především komunikativní, chápavá a o všem má přehled. Její dennodenní činností je práce s lidmi, vždy si každého vyslechne a snaží se najít řešení. I přes dlouhodobé vytížení, ať už náročnou profesí, péčí o rodinu či studiem vysoké školy, je neustále dobře naladěná. Svou práci má ráda a podle toho k ní přistupuje, obětavě a s nasazením. </a:t>
            </a:r>
          </a:p>
          <a:p>
            <a:pPr algn="just">
              <a:lnSpc>
                <a:spcPct val="115000"/>
              </a:lnSpc>
              <a:spcAft>
                <a:spcPts val="1000"/>
              </a:spcAft>
            </a:pPr>
            <a:endParaRPr lang="cs-CZ" sz="2800" b="1" dirty="0">
              <a:solidFill>
                <a:srgbClr val="002060"/>
              </a:solidFill>
              <a:latin typeface="Candara Light" panose="020E0502030303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A my jí za to děkujeme.</a:t>
            </a:r>
          </a:p>
        </p:txBody>
      </p:sp>
    </p:spTree>
    <p:extLst>
      <p:ext uri="{BB962C8B-B14F-4D97-AF65-F5344CB8AC3E}">
        <p14:creationId xmlns:p14="http://schemas.microsoft.com/office/powerpoint/2010/main" val="33183270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Plzeňského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EF4C83C9-AAE5-B3DE-2829-DA6F768338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4234" y="1583555"/>
            <a:ext cx="2701993" cy="1471982"/>
          </a:xfrm>
          <a:prstGeom prst="ellipse">
            <a:avLst/>
          </a:prstGeom>
          <a:ln>
            <a:noFill/>
          </a:ln>
          <a:effectLst>
            <a:softEdge rad="112500"/>
          </a:effectLst>
        </p:spPr>
      </p:pic>
    </p:spTree>
    <p:extLst>
      <p:ext uri="{BB962C8B-B14F-4D97-AF65-F5344CB8AC3E}">
        <p14:creationId xmlns:p14="http://schemas.microsoft.com/office/powerpoint/2010/main" val="26887826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4" y="1881230"/>
            <a:ext cx="5672444" cy="1015663"/>
          </a:xfrm>
          <a:prstGeom prst="rect">
            <a:avLst/>
          </a:prstGeom>
          <a:noFill/>
        </p:spPr>
        <p:txBody>
          <a:bodyPr wrap="square">
            <a:spAutoFit/>
          </a:bodyPr>
          <a:lstStyle/>
          <a:p>
            <a:pPr algn="ctr"/>
            <a:r>
              <a:rPr lang="cs-CZ" sz="6000" b="1" dirty="0">
                <a:solidFill>
                  <a:schemeClr val="bg2">
                    <a:lumMod val="75000"/>
                  </a:schemeClr>
                </a:solidFill>
                <a:latin typeface="Candara Light" panose="020E0502030303020204" pitchFamily="34" charset="0"/>
              </a:rPr>
              <a:t>  </a:t>
            </a:r>
            <a:endParaRPr lang="cs-CZ" sz="6000" b="1" dirty="0">
              <a:solidFill>
                <a:schemeClr val="accent1">
                  <a:lumMod val="75000"/>
                </a:schemeClr>
              </a:solidFill>
              <a:latin typeface="Candara Light" panose="020E0502030303020204" pitchFamily="34" charset="0"/>
            </a:endParaRPr>
          </a:p>
        </p:txBody>
      </p:sp>
      <p:pic>
        <p:nvPicPr>
          <p:cNvPr id="3" name="Obrázek 2">
            <a:extLst>
              <a:ext uri="{FF2B5EF4-FFF2-40B4-BE49-F238E27FC236}">
                <a16:creationId xmlns:a16="http://schemas.microsoft.com/office/drawing/2014/main" id="{D9130217-8038-F788-9E5E-E192CB63B0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3858" y="1167619"/>
            <a:ext cx="9882110" cy="7118248"/>
          </a:xfrm>
          <a:prstGeom prst="rect">
            <a:avLst/>
          </a:prstGeom>
        </p:spPr>
      </p:pic>
      <p:sp>
        <p:nvSpPr>
          <p:cNvPr id="8" name="TextovéPole 7">
            <a:extLst>
              <a:ext uri="{FF2B5EF4-FFF2-40B4-BE49-F238E27FC236}">
                <a16:creationId xmlns:a16="http://schemas.microsoft.com/office/drawing/2014/main" id="{1CAC1582-E41E-B2A5-EC4D-125648098E55}"/>
              </a:ext>
            </a:extLst>
          </p:cNvPr>
          <p:cNvSpPr txBox="1"/>
          <p:nvPr/>
        </p:nvSpPr>
        <p:spPr>
          <a:xfrm>
            <a:off x="402033" y="1448922"/>
            <a:ext cx="7363334" cy="4832092"/>
          </a:xfrm>
          <a:prstGeom prst="rect">
            <a:avLst/>
          </a:prstGeom>
          <a:noFill/>
        </p:spPr>
        <p:txBody>
          <a:bodyPr wrap="square" rtlCol="0">
            <a:spAutoFit/>
          </a:bodyPr>
          <a:lstStyle/>
          <a:p>
            <a:r>
              <a:rPr lang="cs-CZ" sz="6000" b="1" dirty="0">
                <a:solidFill>
                  <a:schemeClr val="accent1">
                    <a:lumMod val="75000"/>
                  </a:schemeClr>
                </a:solidFill>
                <a:latin typeface="Candara Light" panose="020E0502030303020204" pitchFamily="34" charset="0"/>
              </a:rPr>
              <a:t> Mgr. Janu Průchovou </a:t>
            </a:r>
          </a:p>
          <a:p>
            <a:pPr algn="ctr"/>
            <a:r>
              <a:rPr lang="cs-CZ" sz="2800" b="1" dirty="0">
                <a:solidFill>
                  <a:schemeClr val="accent1">
                    <a:lumMod val="75000"/>
                  </a:schemeClr>
                </a:solidFill>
                <a:latin typeface="Candara Light" panose="020E0502030303020204" pitchFamily="34" charset="0"/>
              </a:rPr>
              <a:t>hlavní sestru</a:t>
            </a:r>
          </a:p>
          <a:p>
            <a:endParaRPr lang="cs-CZ" sz="2800" b="1" kern="0" dirty="0">
              <a:solidFill>
                <a:schemeClr val="accent1">
                  <a:lumMod val="75000"/>
                </a:schemeClr>
              </a:solidFill>
              <a:effectLst/>
              <a:latin typeface="Candara Light" panose="020E0502030303020204" pitchFamily="34" charset="0"/>
              <a:ea typeface="Calibri" panose="020F0502020204030204" pitchFamily="34" charset="0"/>
            </a:endParaRPr>
          </a:p>
          <a:p>
            <a:pPr algn="ctr"/>
            <a:r>
              <a:rPr lang="cs-CZ" sz="4800" b="1" kern="0" dirty="0">
                <a:solidFill>
                  <a:schemeClr val="accent1">
                    <a:lumMod val="75000"/>
                  </a:schemeClr>
                </a:solidFill>
                <a:effectLst/>
                <a:latin typeface="Candara Light" panose="020E0502030303020204" pitchFamily="34" charset="0"/>
                <a:ea typeface="Calibri" panose="020F0502020204030204" pitchFamily="34" charset="0"/>
              </a:rPr>
              <a:t>za významný přínos </a:t>
            </a:r>
          </a:p>
          <a:p>
            <a:pPr algn="ctr"/>
            <a:r>
              <a:rPr lang="cs-CZ" sz="4800" b="1" kern="0" dirty="0">
                <a:solidFill>
                  <a:schemeClr val="accent1">
                    <a:lumMod val="75000"/>
                  </a:schemeClr>
                </a:solidFill>
                <a:effectLst/>
                <a:latin typeface="Candara Light" panose="020E0502030303020204" pitchFamily="34" charset="0"/>
                <a:ea typeface="Calibri" panose="020F0502020204030204" pitchFamily="34" charset="0"/>
              </a:rPr>
              <a:t>v oblasti PNP </a:t>
            </a:r>
          </a:p>
          <a:p>
            <a:pPr algn="ctr"/>
            <a:r>
              <a:rPr lang="cs-CZ" sz="4800" b="1" kern="0" dirty="0">
                <a:solidFill>
                  <a:schemeClr val="accent1">
                    <a:lumMod val="75000"/>
                  </a:schemeClr>
                </a:solidFill>
                <a:effectLst/>
                <a:latin typeface="Candara Light" panose="020E0502030303020204" pitchFamily="34" charset="0"/>
                <a:ea typeface="Calibri" panose="020F0502020204030204" pitchFamily="34" charset="0"/>
              </a:rPr>
              <a:t>Zdravotnické záchranné služby Plzeňského kraje</a:t>
            </a:r>
            <a:r>
              <a:rPr lang="cs-CZ" sz="4800" b="1" dirty="0">
                <a:solidFill>
                  <a:schemeClr val="accent1">
                    <a:lumMod val="75000"/>
                  </a:schemeClr>
                </a:solidFill>
                <a:latin typeface="Candara Light" panose="020E0502030303020204" pitchFamily="34" charset="0"/>
              </a:rPr>
              <a:t> </a:t>
            </a:r>
          </a:p>
        </p:txBody>
      </p:sp>
    </p:spTree>
    <p:extLst>
      <p:ext uri="{BB962C8B-B14F-4D97-AF65-F5344CB8AC3E}">
        <p14:creationId xmlns:p14="http://schemas.microsoft.com/office/powerpoint/2010/main" val="6077514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stretch>
            <a:fillRect t="-4000" b="-4000"/>
          </a:stretch>
        </a:blipFill>
        <a:effectLst/>
      </p:bgPr>
    </p:bg>
    <p:spTree>
      <p:nvGrpSpPr>
        <p:cNvPr id="1" name="Shape 95"/>
        <p:cNvGrpSpPr/>
        <p:nvPr/>
      </p:nvGrpSpPr>
      <p:grpSpPr>
        <a:xfrm>
          <a:off x="0" y="0"/>
          <a:ext cx="0" cy="0"/>
          <a:chOff x="0" y="0"/>
          <a:chExt cx="0" cy="0"/>
        </a:xfrm>
      </p:grpSpPr>
      <p:cxnSp>
        <p:nvCxnSpPr>
          <p:cNvPr id="100" name="Google Shape;100;p14"/>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1181B0CD-DF64-ED81-61F9-9B60954F41B7}"/>
              </a:ext>
            </a:extLst>
          </p:cNvPr>
          <p:cNvSpPr txBox="1"/>
          <p:nvPr/>
        </p:nvSpPr>
        <p:spPr>
          <a:xfrm>
            <a:off x="402031" y="521439"/>
            <a:ext cx="16851087" cy="15727382"/>
          </a:xfrm>
          <a:prstGeom prst="rect">
            <a:avLst/>
          </a:prstGeom>
          <a:noFill/>
        </p:spPr>
        <p:txBody>
          <a:bodyPr wrap="square" rtlCol="0">
            <a:spAutoFit/>
          </a:bodyPr>
          <a:lstStyle/>
          <a:p>
            <a:r>
              <a:rPr lang="cs-CZ" sz="2400" b="1" dirty="0">
                <a:solidFill>
                  <a:schemeClr val="bg2">
                    <a:lumMod val="75000"/>
                  </a:schemeClr>
                </a:solidFill>
                <a:latin typeface="Candara Light" panose="020E0502030303020204" pitchFamily="34" charset="0"/>
              </a:rPr>
              <a:t>Vážené dámy, vážení pánové, kolegyně a kolegové, milí přátelé,</a:t>
            </a:r>
          </a:p>
          <a:p>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u příležitosti konference, které se všichni každoročně velmi rádi účastníme, v tomto roce otevíráme druhou dekádu udílení CENY Asociace zdravotnických záchranných služeb České republiky.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Rád bych tímto poděkoval organizačnímu výboru  za zařazení slavnostního ceremoniálu do programu konference a věřím, že se v dalších letech stane tradiční událostí.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Na základě nominací krajských zdravotnických záchranných služeb AZZS ČR i letos vznikla skupina zaměstnanců působících na různých odborných pozicích, jejichž role je pro provoz ZZS zásadní a důležitá.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Je mi ctí, že dnes večer můžeme ocenit ty, jež s naprostou samozřejmostí odvádějí skvělou práci, a jejich kolegové si jich za to považují.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Život, bohužel, přináší i události, které prověří „připravenost“ záchranářů… profesionální zvládnutí mimořádné události  je hodno ocenění  a představuje pro nás všechny výzvu, na které je třeba systémově dlouhodobě pracovat a věnovat pozornost identifikaci rizik a potencionálních hrozeb.</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Urgentní medicína a medicína katastrof je oborem, který od svých počátků v 80. letech ušel dlouhou cestu. Na pevně založených základech se rozvíjí obor, který v dnešních podmínkách pružně reaguje na  požadavky moderní společnosti ve světle bleskově se vyvíjejících technologií. Jsem velmi rád, že ti, kteří stáli na začátku, jsou tu stále s námi a mají možnost sledovat, jak se za ta léta systém poskytování přednemocniční neodkladné péče v naší zemi zdokonaluje. </a:t>
            </a:r>
          </a:p>
          <a:p>
            <a:pPr algn="just"/>
            <a:endParaRPr lang="cs-CZ" sz="2400" b="1" dirty="0">
              <a:solidFill>
                <a:schemeClr val="bg2">
                  <a:lumMod val="75000"/>
                </a:schemeClr>
              </a:solidFill>
              <a:latin typeface="Candara Light" panose="020E0502030303020204" pitchFamily="34" charset="0"/>
            </a:endParaRPr>
          </a:p>
          <a:p>
            <a:pPr algn="just"/>
            <a:r>
              <a:rPr lang="cs-CZ" sz="2400" b="1" dirty="0">
                <a:solidFill>
                  <a:schemeClr val="bg2">
                    <a:lumMod val="75000"/>
                  </a:schemeClr>
                </a:solidFill>
                <a:latin typeface="Candara Light" panose="020E0502030303020204" pitchFamily="34" charset="0"/>
              </a:rPr>
              <a:t>     Asociace zdravotnických záchranných služeb ČR  v letošním 11. ročníku udělí 14 cen,  z toho jednu in memoriam. </a:t>
            </a:r>
          </a:p>
          <a:p>
            <a:pPr algn="just"/>
            <a:endParaRPr lang="cs-CZ" sz="2400" b="1" dirty="0">
              <a:solidFill>
                <a:schemeClr val="bg2">
                  <a:lumMod val="75000"/>
                </a:schemeClr>
              </a:solidFill>
              <a:latin typeface="Candara Light" panose="020E0502030303020204" pitchFamily="34" charset="0"/>
            </a:endParaRP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     </a:t>
            </a: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pPr algn="just"/>
            <a:endParaRPr lang="cs-CZ" sz="2000" dirty="0">
              <a:latin typeface="Candara Light" panose="020E0502030303020204" pitchFamily="34" charset="0"/>
            </a:endParaRP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pPr algn="just"/>
            <a:r>
              <a:rPr lang="cs-CZ" sz="2000" dirty="0">
                <a:latin typeface="Candara Light" panose="020E0502030303020204" pitchFamily="34" charset="0"/>
              </a:rPr>
              <a:t>	 </a:t>
            </a:r>
          </a:p>
          <a:p>
            <a:pPr algn="just"/>
            <a:endParaRPr lang="cs-CZ" sz="2000" dirty="0">
              <a:latin typeface="Candara Light" panose="020E0502030303020204" pitchFamily="34" charset="0"/>
            </a:endParaRPr>
          </a:p>
          <a:p>
            <a:endParaRPr lang="cs-CZ" sz="2000" dirty="0">
              <a:latin typeface="Candara Light" panose="020E0502030303020204" pitchFamily="34" charset="0"/>
            </a:endParaRPr>
          </a:p>
          <a:p>
            <a:endParaRPr lang="cs-CZ" sz="2000" dirty="0">
              <a:latin typeface="Candara Light" panose="020E0502030303020204" pitchFamily="34" charset="0"/>
            </a:endParaRPr>
          </a:p>
          <a:p>
            <a:endParaRPr lang="cs-CZ" dirty="0"/>
          </a:p>
          <a:p>
            <a:endParaRPr lang="cs-CZ" dirty="0"/>
          </a:p>
          <a:p>
            <a:endParaRPr lang="cs-CZ" dirty="0"/>
          </a:p>
          <a:p>
            <a:endParaRPr lang="cs-CZ"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5CD80BB0-8E83-9748-3726-A798AF10A892}"/>
              </a:ext>
            </a:extLst>
          </p:cNvPr>
          <p:cNvSpPr txBox="1"/>
          <p:nvPr/>
        </p:nvSpPr>
        <p:spPr>
          <a:xfrm>
            <a:off x="1061007" y="521439"/>
            <a:ext cx="16824962" cy="8095550"/>
          </a:xfrm>
          <a:prstGeom prst="rect">
            <a:avLst/>
          </a:prstGeom>
          <a:noFill/>
        </p:spPr>
        <p:txBody>
          <a:bodyPr wrap="square">
            <a:spAutoFit/>
          </a:bodyPr>
          <a:lstStyle/>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Mgr. Jana Průchová se ke Zdravotnické záchranné službě Plzeňského kraje dostala v roce 1997 postupně přes ASČR Škoda a Leteckou záchrannou službu v Líních. Nejprve jako výjezdová sestra, poté jako staniční sestra a vedoucí sestra oblasti Plzeň a v roce 2005 byla jmenována hlavní sestrou ZZS PK. Na této pozici působí dodnes.</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Je zbytečné vyjmenovávat, co vše Jana za celá ta léta pro ZZS PK, ale i pro všechny své spolupracovníky udělala. Popsáno by zde bylo mnoho stránek. Co je ale třeba opravdu vyzdvihnout - vždy každého vyslechne a snaží se pomoci.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Často neodděluje čas mezi prací a domovem – maily od ní chodí večer i o víkendech </a:t>
            </a:r>
            <a:r>
              <a:rPr lang="cs-CZ" sz="3200" b="1" dirty="0">
                <a:solidFill>
                  <a:schemeClr val="bg2">
                    <a:lumMod val="75000"/>
                  </a:schemeClr>
                </a:solidFill>
                <a:effectLst/>
                <a:latin typeface="Candara Light" panose="020E0502030303020204" pitchFamily="34" charset="0"/>
                <a:ea typeface="Calibri" panose="020F0502020204030204" pitchFamily="34" charset="0"/>
                <a:cs typeface="Segoe UI Symbol" panose="020B0502040204020203" pitchFamily="34" charset="0"/>
              </a:rPr>
              <a:t>😊</a:t>
            </a: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Ale nejspíše nejraději tráví volný čas při hlídání svých vnuček a také samozřejmě při rozmazlování Chodského psa – </a:t>
            </a:r>
            <a:r>
              <a:rPr lang="cs-CZ" sz="3200" b="1" dirty="0" err="1">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Coraliny</a:t>
            </a: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cs typeface="Times New Roman" panose="02020603050405020304" pitchFamily="18" charset="0"/>
              </a:rPr>
              <a:t>Do dalších let Ti, Jani, přejeme vše dobré jak v práci, tak s rodinnou smečkou</a:t>
            </a:r>
            <a:r>
              <a:rPr lang="cs-CZ" sz="3200" dirty="0">
                <a:effectLst/>
                <a:latin typeface="Candara Light" panose="020E0502030303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091864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5" y="-168812"/>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Královéhradeckého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4" name="Obrázek 3">
            <a:extLst>
              <a:ext uri="{FF2B5EF4-FFF2-40B4-BE49-F238E27FC236}">
                <a16:creationId xmlns:a16="http://schemas.microsoft.com/office/drawing/2014/main" id="{F1143C35-1F8E-6440-9D88-2017C5D535F7}"/>
              </a:ext>
            </a:extLst>
          </p:cNvPr>
          <p:cNvPicPr>
            <a:picLocks noChangeAspect="1"/>
          </p:cNvPicPr>
          <p:nvPr/>
        </p:nvPicPr>
        <p:blipFill>
          <a:blip r:embed="rId4"/>
          <a:stretch>
            <a:fillRect/>
          </a:stretch>
        </p:blipFill>
        <p:spPr>
          <a:xfrm>
            <a:off x="2582079" y="1447579"/>
            <a:ext cx="3543300" cy="1933575"/>
          </a:xfrm>
          <a:prstGeom prst="rect">
            <a:avLst/>
          </a:prstGeom>
        </p:spPr>
      </p:pic>
    </p:spTree>
    <p:extLst>
      <p:ext uri="{BB962C8B-B14F-4D97-AF65-F5344CB8AC3E}">
        <p14:creationId xmlns:p14="http://schemas.microsoft.com/office/powerpoint/2010/main" val="19124409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81230"/>
            <a:ext cx="10047495" cy="5324535"/>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Jana Mrázka</a:t>
            </a:r>
          </a:p>
          <a:p>
            <a:pPr algn="ctr"/>
            <a:r>
              <a:rPr lang="cs-CZ" sz="2800" b="1" dirty="0">
                <a:solidFill>
                  <a:schemeClr val="accent1">
                    <a:lumMod val="75000"/>
                  </a:schemeClr>
                </a:solidFill>
                <a:latin typeface="Candara Light" panose="020E0502030303020204" pitchFamily="34" charset="0"/>
              </a:rPr>
              <a:t>vedoucího IT oddělení</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za </a:t>
            </a:r>
            <a:r>
              <a:rPr lang="cs-CZ" sz="4800" b="1" dirty="0">
                <a:solidFill>
                  <a:schemeClr val="accent1">
                    <a:lumMod val="75000"/>
                  </a:schemeClr>
                </a:solidFill>
                <a:effectLst/>
                <a:latin typeface="Candara Light" panose="020E0502030303020204" pitchFamily="34" charset="0"/>
                <a:ea typeface="Calibri" panose="020F0502020204030204" pitchFamily="34" charset="0"/>
              </a:rPr>
              <a:t>zásluhy o rozvoj a správu informačních a komunikačních technologií ZZS Královéhradeckého kraje</a:t>
            </a:r>
            <a:endParaRPr lang="cs-CZ" sz="4800" b="1" dirty="0">
              <a:solidFill>
                <a:schemeClr val="accent1">
                  <a:lumMod val="75000"/>
                </a:schemeClr>
              </a:solidFill>
              <a:latin typeface="Candara Light" panose="020E0502030303020204" pitchFamily="34" charset="0"/>
            </a:endParaRPr>
          </a:p>
        </p:txBody>
      </p:sp>
      <p:pic>
        <p:nvPicPr>
          <p:cNvPr id="5" name="Obrázek 4">
            <a:extLst>
              <a:ext uri="{FF2B5EF4-FFF2-40B4-BE49-F238E27FC236}">
                <a16:creationId xmlns:a16="http://schemas.microsoft.com/office/drawing/2014/main" id="{8EA61240-C243-4AA1-89C5-46B479BDE5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99408" y="192609"/>
            <a:ext cx="6267940" cy="9424921"/>
          </a:xfrm>
          <a:prstGeom prst="rect">
            <a:avLst/>
          </a:prstGeom>
        </p:spPr>
      </p:pic>
    </p:spTree>
    <p:extLst>
      <p:ext uri="{BB962C8B-B14F-4D97-AF65-F5344CB8AC3E}">
        <p14:creationId xmlns:p14="http://schemas.microsoft.com/office/powerpoint/2010/main" val="24986660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258107E9-0574-5E53-C165-D0F4236F97FC}"/>
              </a:ext>
            </a:extLst>
          </p:cNvPr>
          <p:cNvSpPr txBox="1"/>
          <p:nvPr/>
        </p:nvSpPr>
        <p:spPr>
          <a:xfrm>
            <a:off x="1801669" y="1356526"/>
            <a:ext cx="14306843" cy="6001643"/>
          </a:xfrm>
          <a:prstGeom prst="rect">
            <a:avLst/>
          </a:prstGeom>
          <a:noFill/>
        </p:spPr>
        <p:txBody>
          <a:bodyPr wrap="square" rtlCol="0">
            <a:spAutoFit/>
          </a:bodyPr>
          <a:lstStyle/>
          <a:p>
            <a:pPr algn="just"/>
            <a:r>
              <a:rPr lang="cs-CZ" sz="3200" b="1" dirty="0">
                <a:solidFill>
                  <a:srgbClr val="1F497D"/>
                </a:solidFill>
                <a:effectLst/>
                <a:latin typeface="Candara Light" panose="020E0502030303020204" pitchFamily="34" charset="0"/>
                <a:ea typeface="Calibri" panose="020F0502020204030204" pitchFamily="34" charset="0"/>
              </a:rPr>
              <a:t>Pan Jan Mrázek pracuje pro Zdravotnickou záchrannou službu Královéhradeckého kraje od roku 2017, kdy nastoupil nejdříve jako IT specialista. </a:t>
            </a:r>
          </a:p>
          <a:p>
            <a:pPr algn="just"/>
            <a:endParaRPr lang="cs-CZ" sz="3200" b="1" dirty="0">
              <a:solidFill>
                <a:srgbClr val="1F497D"/>
              </a:solidFill>
              <a:latin typeface="Candara Light" panose="020E0502030303020204" pitchFamily="34" charset="0"/>
              <a:ea typeface="Calibri" panose="020F0502020204030204" pitchFamily="34" charset="0"/>
            </a:endParaRPr>
          </a:p>
          <a:p>
            <a:pPr algn="just"/>
            <a:r>
              <a:rPr lang="cs-CZ" sz="3200" b="1" dirty="0">
                <a:solidFill>
                  <a:srgbClr val="1F497D"/>
                </a:solidFill>
                <a:effectLst/>
                <a:latin typeface="Candara Light" panose="020E0502030303020204" pitchFamily="34" charset="0"/>
                <a:ea typeface="Calibri" panose="020F0502020204030204" pitchFamily="34" charset="0"/>
              </a:rPr>
              <a:t>Svou pílí, odbornými znalostmi, organizačními a komunikačními dovednostmi se vypracoval natolik, že v roce 2022 se stal vedoucím oddělení informačních </a:t>
            </a:r>
          </a:p>
          <a:p>
            <a:pPr algn="just"/>
            <a:r>
              <a:rPr lang="cs-CZ" sz="3200" b="1" dirty="0">
                <a:solidFill>
                  <a:srgbClr val="1F497D"/>
                </a:solidFill>
                <a:effectLst/>
                <a:latin typeface="Candara Light" panose="020E0502030303020204" pitchFamily="34" charset="0"/>
                <a:ea typeface="Calibri" panose="020F0502020204030204" pitchFamily="34" charset="0"/>
              </a:rPr>
              <a:t>a komunikačních technologií. </a:t>
            </a:r>
          </a:p>
          <a:p>
            <a:pPr algn="just"/>
            <a:r>
              <a:rPr lang="cs-CZ" sz="3200" b="1" dirty="0">
                <a:solidFill>
                  <a:srgbClr val="1F497D"/>
                </a:solidFill>
                <a:effectLst/>
                <a:latin typeface="Candara Light" panose="020E0502030303020204" pitchFamily="34" charset="0"/>
                <a:ea typeface="Calibri" panose="020F0502020204030204" pitchFamily="34" charset="0"/>
              </a:rPr>
              <a:t>Pod jeho vedením dochází k systematické obnově a k dynamickému rozvoji informačních a komunikačních technologií provozovaných v ZZS KHK. </a:t>
            </a:r>
          </a:p>
          <a:p>
            <a:pPr algn="just"/>
            <a:endParaRPr lang="cs-CZ" sz="3200" b="1" dirty="0">
              <a:solidFill>
                <a:srgbClr val="1F497D"/>
              </a:solidFill>
              <a:latin typeface="Candara Light" panose="020E0502030303020204" pitchFamily="34" charset="0"/>
              <a:ea typeface="Calibri" panose="020F0502020204030204" pitchFamily="34" charset="0"/>
            </a:endParaRPr>
          </a:p>
          <a:p>
            <a:pPr algn="just"/>
            <a:r>
              <a:rPr lang="cs-CZ" sz="3200" b="1" dirty="0">
                <a:solidFill>
                  <a:srgbClr val="1F497D"/>
                </a:solidFill>
                <a:effectLst/>
                <a:latin typeface="Candara Light" panose="020E0502030303020204" pitchFamily="34" charset="0"/>
                <a:ea typeface="Calibri" panose="020F0502020204030204" pitchFamily="34" charset="0"/>
              </a:rPr>
              <a:t>S naprostým přehledem koordinuje aktivity svěřeného oddělení ku prospěchu fungování ZZS KHK a tím i ku prospěchu pacientů v Královéhradeckém kraji. ZZS KHK si velmi váží jeho odborných a lidských kvalit, a proto jej nominuje na cenu AZZS.  </a:t>
            </a:r>
            <a:endParaRPr lang="cs-CZ" sz="3200" b="1" dirty="0">
              <a:latin typeface="Candara Light" panose="020E0502030303020204" pitchFamily="34" charset="0"/>
            </a:endParaRPr>
          </a:p>
        </p:txBody>
      </p:sp>
    </p:spTree>
    <p:extLst>
      <p:ext uri="{BB962C8B-B14F-4D97-AF65-F5344CB8AC3E}">
        <p14:creationId xmlns:p14="http://schemas.microsoft.com/office/powerpoint/2010/main" val="20255249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Jihočeského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455E0808-0C17-CE9D-657B-DB64D584A6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3145" y="1500789"/>
            <a:ext cx="2436591" cy="2860196"/>
          </a:xfrm>
          <a:prstGeom prst="rect">
            <a:avLst/>
          </a:prstGeom>
        </p:spPr>
      </p:pic>
    </p:spTree>
    <p:extLst>
      <p:ext uri="{BB962C8B-B14F-4D97-AF65-F5344CB8AC3E}">
        <p14:creationId xmlns:p14="http://schemas.microsoft.com/office/powerpoint/2010/main" val="21303071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81230"/>
            <a:ext cx="10356985" cy="5324535"/>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MUDr. Vratislava Němečka </a:t>
            </a:r>
          </a:p>
          <a:p>
            <a:pPr algn="ctr"/>
            <a:r>
              <a:rPr lang="cs-CZ" sz="2800" b="1" dirty="0">
                <a:solidFill>
                  <a:schemeClr val="accent1">
                    <a:lumMod val="75000"/>
                  </a:schemeClr>
                </a:solidFill>
                <a:latin typeface="Candara Light" panose="020E0502030303020204" pitchFamily="34" charset="0"/>
              </a:rPr>
              <a:t>emeritního vedoucího lékaře  OS v Písku</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za významný celoživotní přínos</a:t>
            </a:r>
          </a:p>
          <a:p>
            <a:pPr algn="ctr"/>
            <a:r>
              <a:rPr lang="cs-CZ" sz="4800" b="1" dirty="0">
                <a:solidFill>
                  <a:schemeClr val="accent1">
                    <a:lumMod val="75000"/>
                  </a:schemeClr>
                </a:solidFill>
                <a:latin typeface="Candara Light" panose="020E0502030303020204" pitchFamily="34" charset="0"/>
              </a:rPr>
              <a:t>ZZS JčK a příkladné dlouholeté vedení Oblastního střediska</a:t>
            </a:r>
          </a:p>
          <a:p>
            <a:pPr algn="ctr"/>
            <a:r>
              <a:rPr lang="cs-CZ" sz="4800" b="1" dirty="0">
                <a:solidFill>
                  <a:schemeClr val="accent1">
                    <a:lumMod val="75000"/>
                  </a:schemeClr>
                </a:solidFill>
                <a:latin typeface="Candara Light" panose="020E0502030303020204" pitchFamily="34" charset="0"/>
              </a:rPr>
              <a:t>v Písku</a:t>
            </a:r>
          </a:p>
        </p:txBody>
      </p:sp>
      <p:pic>
        <p:nvPicPr>
          <p:cNvPr id="3" name="Obrázek 2">
            <a:extLst>
              <a:ext uri="{FF2B5EF4-FFF2-40B4-BE49-F238E27FC236}">
                <a16:creationId xmlns:a16="http://schemas.microsoft.com/office/drawing/2014/main" id="{D2C58A60-F5DC-D434-5FC4-83E24527F0FF}"/>
              </a:ext>
            </a:extLst>
          </p:cNvPr>
          <p:cNvPicPr>
            <a:picLocks noChangeAspect="1"/>
          </p:cNvPicPr>
          <p:nvPr/>
        </p:nvPicPr>
        <p:blipFill>
          <a:blip r:embed="rId3"/>
          <a:stretch>
            <a:fillRect/>
          </a:stretch>
        </p:blipFill>
        <p:spPr>
          <a:xfrm>
            <a:off x="11823543" y="521439"/>
            <a:ext cx="6062426" cy="9133598"/>
          </a:xfrm>
          <a:prstGeom prst="rect">
            <a:avLst/>
          </a:prstGeom>
        </p:spPr>
      </p:pic>
    </p:spTree>
    <p:extLst>
      <p:ext uri="{BB962C8B-B14F-4D97-AF65-F5344CB8AC3E}">
        <p14:creationId xmlns:p14="http://schemas.microsoft.com/office/powerpoint/2010/main" val="16349635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3" name="TextovéPole 2">
            <a:extLst>
              <a:ext uri="{FF2B5EF4-FFF2-40B4-BE49-F238E27FC236}">
                <a16:creationId xmlns:a16="http://schemas.microsoft.com/office/drawing/2014/main" id="{449ED339-4A2D-D364-96E8-A0460806C818}"/>
              </a:ext>
            </a:extLst>
          </p:cNvPr>
          <p:cNvSpPr txBox="1"/>
          <p:nvPr/>
        </p:nvSpPr>
        <p:spPr>
          <a:xfrm>
            <a:off x="956603" y="521439"/>
            <a:ext cx="15361920" cy="9571851"/>
          </a:xfrm>
          <a:prstGeom prst="rect">
            <a:avLst/>
          </a:prstGeom>
          <a:noFill/>
        </p:spPr>
        <p:txBody>
          <a:bodyPr wrap="square" rtlCol="0">
            <a:spAutoFit/>
          </a:bodyPr>
          <a:lstStyle/>
          <a:p>
            <a:pPr algn="just"/>
            <a:r>
              <a:rPr lang="cs-CZ" sz="2800" b="1" dirty="0">
                <a:solidFill>
                  <a:srgbClr val="002060"/>
                </a:solidFill>
                <a:latin typeface="Candara Light" panose="020E0502030303020204" pitchFamily="34" charset="0"/>
              </a:rPr>
              <a:t>„Záchranka je pro mě čtvrté dítě,“ svěřil se kdysi MUDr. Vratislav Němeček panu redaktorovi, když v rozhovoru vzpomínal na své začátky u záchranné služby.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Fakultu všeobecného lékařství UK v Praze ukončil v roce 1984. Svou profesní dráhu lékaře zahájil v OÚNZ v Písku jako sekundární lékař anesteziologicko-resuscitačního oddělení. V převratném roce 1989 už sloužil na půl úvazku záchrance, která tehdy vznikla a léta fungovala při OÚNZ.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Již jako zkušený lékař a odborník s atestacemi I. a II. stupně AR se v roce 1995 stal ředitelem samostatné organizace Záchranné a dopravní zdravotnické služby Písek. Své vzdělání později doplnil o specializaci  </a:t>
            </a:r>
          </a:p>
          <a:p>
            <a:pPr algn="just"/>
            <a:r>
              <a:rPr lang="cs-CZ" sz="2800" b="1" dirty="0">
                <a:solidFill>
                  <a:srgbClr val="002060"/>
                </a:solidFill>
                <a:latin typeface="Candara Light" panose="020E0502030303020204" pitchFamily="34" charset="0"/>
              </a:rPr>
              <a:t>v urgentní medicíně a ve veřejném zdravotnictví. Po delimitaci okresních středisek v roce 2005 se stal vedoucím lékařem OS ZZS </a:t>
            </a:r>
            <a:r>
              <a:rPr lang="cs-CZ" sz="2800" b="1" dirty="0" err="1">
                <a:solidFill>
                  <a:srgbClr val="002060"/>
                </a:solidFill>
                <a:latin typeface="Candara Light" panose="020E0502030303020204" pitchFamily="34" charset="0"/>
              </a:rPr>
              <a:t>JčK</a:t>
            </a:r>
            <a:r>
              <a:rPr lang="cs-CZ" sz="2800" b="1" dirty="0">
                <a:solidFill>
                  <a:srgbClr val="002060"/>
                </a:solidFill>
                <a:latin typeface="Candara Light" panose="020E0502030303020204" pitchFamily="34" charset="0"/>
              </a:rPr>
              <a:t> Písek a na této pozici působil do roku 2020. Se sobě vlastní pílí </a:t>
            </a:r>
          </a:p>
          <a:p>
            <a:pPr algn="just"/>
            <a:r>
              <a:rPr lang="cs-CZ" sz="2800" b="1" dirty="0">
                <a:solidFill>
                  <a:srgbClr val="002060"/>
                </a:solidFill>
                <a:latin typeface="Candara Light" panose="020E0502030303020204" pitchFamily="34" charset="0"/>
              </a:rPr>
              <a:t>a pracovitostí vybudoval a do pevných základů zasadil systém poskytování přednemocniční neodkladné péče na Písecku s důrazem na kvalitu poskytované péče a jedinečný přístup k pacientovi.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„Musíme umět pokaždé reagovat na specifickou situaci, ale základ zůstává. Podstatné je mít ke každému pacientovi etický přístup, být profesionální a zároveň maximálně empatický.“</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Za dlouhých 40 let své doktorské práce zůstal věrný svým myšlenkám a ve shodě s Božími přikázáními odvedl tu nejlepší službu pro své pacienty i pro Zdravotnickou záchrannou službu Jihočeského kraje.  </a:t>
            </a:r>
          </a:p>
          <a:p>
            <a:pPr algn="just"/>
            <a:endParaRPr lang="cs-CZ" sz="2800" b="1" dirty="0">
              <a:solidFill>
                <a:srgbClr val="002060"/>
              </a:solidFill>
              <a:latin typeface="Candara Light" panose="020E0502030303020204" pitchFamily="34" charset="0"/>
            </a:endParaRPr>
          </a:p>
          <a:p>
            <a:r>
              <a:rPr lang="cs-CZ" sz="2800" b="1" dirty="0">
                <a:solidFill>
                  <a:srgbClr val="002060"/>
                </a:solidFill>
                <a:latin typeface="Candara Light" panose="020E0502030303020204" pitchFamily="34" charset="0"/>
              </a:rPr>
              <a:t>Vráťo, děkujeme! </a:t>
            </a:r>
          </a:p>
          <a:p>
            <a:endParaRPr lang="cs-CZ" sz="2800" dirty="0">
              <a:latin typeface="Candara Light" panose="020E0502030303020204" pitchFamily="34" charset="0"/>
            </a:endParaRPr>
          </a:p>
        </p:txBody>
      </p:sp>
    </p:spTree>
    <p:extLst>
      <p:ext uri="{BB962C8B-B14F-4D97-AF65-F5344CB8AC3E}">
        <p14:creationId xmlns:p14="http://schemas.microsoft.com/office/powerpoint/2010/main" val="113708300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Kraje Vysočina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4100" name="Picture 4" descr="Znak města">
            <a:extLst>
              <a:ext uri="{FF2B5EF4-FFF2-40B4-BE49-F238E27FC236}">
                <a16:creationId xmlns:a16="http://schemas.microsoft.com/office/drawing/2014/main" id="{6EF8973B-5B97-2D13-5039-5CB117976E4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6074" y="1475786"/>
            <a:ext cx="2130394" cy="240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8588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81230"/>
            <a:ext cx="10356985" cy="384720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Jindřicha Hubla in memoriam </a:t>
            </a:r>
          </a:p>
          <a:p>
            <a:pPr algn="ctr"/>
            <a:r>
              <a:rPr lang="cs-CZ" sz="2800" b="1" dirty="0">
                <a:solidFill>
                  <a:schemeClr val="accent1">
                    <a:lumMod val="75000"/>
                  </a:schemeClr>
                </a:solidFill>
                <a:latin typeface="Candara Light" panose="020E0502030303020204" pitchFamily="34" charset="0"/>
              </a:rPr>
              <a:t>řidiče záchranné služby ve Žďáru nad Sázavou</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latin typeface="Candara Light" panose="020E0502030303020204" pitchFamily="34" charset="0"/>
              </a:rPr>
              <a:t>za celoživotní přínos</a:t>
            </a:r>
          </a:p>
          <a:p>
            <a:pPr algn="ctr"/>
            <a:r>
              <a:rPr lang="cs-CZ" sz="4800" b="1" dirty="0">
                <a:solidFill>
                  <a:schemeClr val="accent1">
                    <a:lumMod val="75000"/>
                  </a:schemeClr>
                </a:solidFill>
                <a:latin typeface="Candara Light" panose="020E0502030303020204" pitchFamily="34" charset="0"/>
              </a:rPr>
              <a:t>pro ZZS Kraje Vysočina</a:t>
            </a:r>
          </a:p>
        </p:txBody>
      </p:sp>
      <p:pic>
        <p:nvPicPr>
          <p:cNvPr id="5" name="Obrázek 4">
            <a:extLst>
              <a:ext uri="{FF2B5EF4-FFF2-40B4-BE49-F238E27FC236}">
                <a16:creationId xmlns:a16="http://schemas.microsoft.com/office/drawing/2014/main" id="{959DC5F9-6C4F-8212-1A60-DBFBD5F000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83294" y="225083"/>
            <a:ext cx="5276459" cy="9383151"/>
          </a:xfrm>
          <a:prstGeom prst="rect">
            <a:avLst/>
          </a:prstGeom>
        </p:spPr>
      </p:pic>
    </p:spTree>
    <p:extLst>
      <p:ext uri="{BB962C8B-B14F-4D97-AF65-F5344CB8AC3E}">
        <p14:creationId xmlns:p14="http://schemas.microsoft.com/office/powerpoint/2010/main" val="4860962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B32B178B-3833-F18A-A6B4-D2CDE2BEA5CB}"/>
              </a:ext>
            </a:extLst>
          </p:cNvPr>
          <p:cNvSpPr txBox="1"/>
          <p:nvPr/>
        </p:nvSpPr>
        <p:spPr>
          <a:xfrm>
            <a:off x="998805" y="984738"/>
            <a:ext cx="16234117" cy="7201972"/>
          </a:xfrm>
          <a:prstGeom prst="rect">
            <a:avLst/>
          </a:prstGeom>
          <a:noFill/>
        </p:spPr>
        <p:txBody>
          <a:bodyPr wrap="square" rtlCol="0">
            <a:spAutoFit/>
          </a:bodyPr>
          <a:lstStyle/>
          <a:p>
            <a:pPr algn="just"/>
            <a:r>
              <a:rPr lang="cs-CZ" sz="2800" b="1" dirty="0">
                <a:solidFill>
                  <a:srgbClr val="002060"/>
                </a:solidFill>
                <a:effectLst/>
                <a:latin typeface="Candara Light" panose="020E0502030303020204" pitchFamily="34" charset="0"/>
                <a:ea typeface="Times New Roman" panose="02020603050405020304" pitchFamily="18" charset="0"/>
              </a:rPr>
              <a:t>Pan Jindřich Hubl spojil svoji pracovní kariéru se záchrannou službou na výjezdové základně ve Velkém Meziříčí. Prožil v ní nejen zcela nové začátky vzniku záchranné služby, ale byl také aktivním účastníkem všech změn, které s sebou historie záchranné služby přinesla. Od 1.1.1993, kdy vznikla Záchranná služba okresu Žďár nad Sázavou, se stal nedílnou součástí profesionálního týmu záchranné služby a současně vedoucím řidičem, což znamenalo i více odpovědnosti a povinností, které rád přijal.  </a:t>
            </a:r>
          </a:p>
          <a:p>
            <a:pPr algn="just"/>
            <a:endParaRPr lang="cs-CZ" sz="2800" b="1" dirty="0">
              <a:solidFill>
                <a:srgbClr val="002060"/>
              </a:solidFill>
              <a:latin typeface="Candara Light" panose="020E0502030303020204" pitchFamily="34" charset="0"/>
              <a:ea typeface="Times New Roman" panose="02020603050405020304" pitchFamily="18" charset="0"/>
            </a:endParaRPr>
          </a:p>
          <a:p>
            <a:pPr algn="just"/>
            <a:r>
              <a:rPr lang="cs-CZ" sz="2800" b="1" dirty="0">
                <a:solidFill>
                  <a:srgbClr val="002060"/>
                </a:solidFill>
                <a:effectLst/>
                <a:latin typeface="Candara Light" panose="020E0502030303020204" pitchFamily="34" charset="0"/>
                <a:ea typeface="Times New Roman" panose="02020603050405020304" pitchFamily="18" charset="0"/>
              </a:rPr>
              <a:t>Svým pozitivním přístupem se také zapojil do řešení úkolů, které přinesl vznik Zdravotnické záchranné služby Kraje Vysočina v roce 2004. Jindřich Hubl byl </a:t>
            </a:r>
            <a:r>
              <a:rPr lang="cs-CZ" sz="2800" b="1" dirty="0">
                <a:solidFill>
                  <a:srgbClr val="002060"/>
                </a:solidFill>
                <a:latin typeface="Candara Light" panose="020E0502030303020204" pitchFamily="34" charset="0"/>
                <a:ea typeface="Times New Roman" panose="02020603050405020304" pitchFamily="18" charset="0"/>
              </a:rPr>
              <a:t>PAN</a:t>
            </a:r>
            <a:r>
              <a:rPr lang="cs-CZ" sz="2800" b="1" dirty="0">
                <a:solidFill>
                  <a:srgbClr val="002060"/>
                </a:solidFill>
                <a:effectLst/>
                <a:latin typeface="Candara Light" panose="020E0502030303020204" pitchFamily="34" charset="0"/>
                <a:ea typeface="Times New Roman" panose="02020603050405020304" pitchFamily="18" charset="0"/>
              </a:rPr>
              <a:t> řidič, u kterého všichni kolegové oceňovali jeho srdečnost, upřímnost a empatii k pacientům. Byl silná a optimistická osobnost. Jako řidič záchranky tak působil bezmála 40 let a až závažná nemoc mu začátkem roku 2023 znemožnila jeho další působení na záchranné službě. Jindřich Hubl se také aktivně zapojoval do veřejného života města, ve kterém žil. V letech 2010-2014 dokonce zastával funkci radního města Velké Meziříčí. </a:t>
            </a:r>
          </a:p>
          <a:p>
            <a:endParaRPr lang="cs-CZ" sz="2800" b="1" dirty="0">
              <a:solidFill>
                <a:srgbClr val="002060"/>
              </a:solidFill>
              <a:effectLst/>
              <a:latin typeface="Candara Light" panose="020E0502030303020204" pitchFamily="34" charset="0"/>
              <a:ea typeface="Times New Roman" panose="02020603050405020304" pitchFamily="18" charset="0"/>
            </a:endParaRPr>
          </a:p>
          <a:p>
            <a:r>
              <a:rPr lang="cs-CZ" sz="2800" b="1" dirty="0">
                <a:solidFill>
                  <a:srgbClr val="002060"/>
                </a:solidFill>
                <a:effectLst/>
                <a:latin typeface="Candara Light" panose="020E0502030303020204" pitchFamily="34" charset="0"/>
                <a:ea typeface="Times New Roman" panose="02020603050405020304" pitchFamily="18" charset="0"/>
              </a:rPr>
              <a:t>Opustil nás po těžké nemoci ve věku 60 let, zůstane však navždy součástí naší historie. </a:t>
            </a:r>
          </a:p>
          <a:p>
            <a:endParaRPr lang="cs-CZ" sz="2800" b="1" dirty="0">
              <a:solidFill>
                <a:srgbClr val="002060"/>
              </a:solidFill>
              <a:effectLst/>
              <a:latin typeface="Candara Light" panose="020E0502030303020204" pitchFamily="34" charset="0"/>
              <a:ea typeface="Times New Roman" panose="02020603050405020304" pitchFamily="18" charset="0"/>
            </a:endParaRPr>
          </a:p>
          <a:p>
            <a:r>
              <a:rPr lang="cs-CZ" sz="2800" b="1" dirty="0">
                <a:solidFill>
                  <a:srgbClr val="002060"/>
                </a:solidFill>
                <a:effectLst/>
                <a:latin typeface="Candara Light" panose="020E0502030303020204" pitchFamily="34" charset="0"/>
                <a:ea typeface="Times New Roman" panose="02020603050405020304" pitchFamily="18" charset="0"/>
              </a:rPr>
              <a:t>Děkujeme.</a:t>
            </a:r>
          </a:p>
          <a:p>
            <a:endParaRPr lang="cs-CZ" dirty="0"/>
          </a:p>
        </p:txBody>
      </p:sp>
    </p:spTree>
    <p:extLst>
      <p:ext uri="{BB962C8B-B14F-4D97-AF65-F5344CB8AC3E}">
        <p14:creationId xmlns:p14="http://schemas.microsoft.com/office/powerpoint/2010/main" val="4601325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pic>
        <p:nvPicPr>
          <p:cNvPr id="2" name="Obrázek 1">
            <a:extLst>
              <a:ext uri="{FF2B5EF4-FFF2-40B4-BE49-F238E27FC236}">
                <a16:creationId xmlns:a16="http://schemas.microsoft.com/office/drawing/2014/main" id="{AA28F7BF-397A-7ABC-BB27-6F31C0C5D0D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04382" y="1124472"/>
            <a:ext cx="2435042" cy="219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Karlovarského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Ústeckého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7" name="Obrázek 6">
            <a:extLst>
              <a:ext uri="{FF2B5EF4-FFF2-40B4-BE49-F238E27FC236}">
                <a16:creationId xmlns:a16="http://schemas.microsoft.com/office/drawing/2014/main" id="{8A4BA63E-D446-DBE5-A739-2DCB1FECDF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2322" y="1567844"/>
            <a:ext cx="3982847" cy="1020605"/>
          </a:xfrm>
          <a:prstGeom prst="rect">
            <a:avLst/>
          </a:prstGeom>
        </p:spPr>
      </p:pic>
    </p:spTree>
    <p:extLst>
      <p:ext uri="{BB962C8B-B14F-4D97-AF65-F5344CB8AC3E}">
        <p14:creationId xmlns:p14="http://schemas.microsoft.com/office/powerpoint/2010/main" val="371450603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51913" y="1824960"/>
            <a:ext cx="10356985" cy="5693866"/>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Mgr. et Mgr. Jana Trpišovského </a:t>
            </a:r>
          </a:p>
          <a:p>
            <a:pPr algn="ctr"/>
            <a:r>
              <a:rPr lang="cs-CZ" sz="2800" b="1" dirty="0">
                <a:solidFill>
                  <a:schemeClr val="accent1">
                    <a:lumMod val="75000"/>
                  </a:schemeClr>
                </a:solidFill>
                <a:latin typeface="Candara Light" panose="020E0502030303020204" pitchFamily="34" charset="0"/>
              </a:rPr>
              <a:t>vedoucího krizové připravenosti</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významný rozvoj krizové připravenosti ZZS Ústeckého kraje</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3" name="Obrázek 2">
            <a:extLst>
              <a:ext uri="{FF2B5EF4-FFF2-40B4-BE49-F238E27FC236}">
                <a16:creationId xmlns:a16="http://schemas.microsoft.com/office/drawing/2014/main" id="{E17BFA5D-2CF3-6F18-5232-4F0590D2D8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1101" y="393896"/>
            <a:ext cx="6414867" cy="8553156"/>
          </a:xfrm>
          <a:prstGeom prst="rect">
            <a:avLst/>
          </a:prstGeom>
        </p:spPr>
      </p:pic>
    </p:spTree>
    <p:extLst>
      <p:ext uri="{BB962C8B-B14F-4D97-AF65-F5344CB8AC3E}">
        <p14:creationId xmlns:p14="http://schemas.microsoft.com/office/powerpoint/2010/main" val="296796190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5478423"/>
          </a:xfrm>
          <a:prstGeom prst="rect">
            <a:avLst/>
          </a:prstGeom>
          <a:noFill/>
        </p:spPr>
        <p:txBody>
          <a:bodyPr wrap="square" rtlCol="0">
            <a:spAutoFit/>
          </a:bodyPr>
          <a:lstStyle/>
          <a:p>
            <a:pPr algn="just"/>
            <a:r>
              <a:rPr lang="cs-CZ" sz="2800" b="1" dirty="0">
                <a:solidFill>
                  <a:srgbClr val="002060"/>
                </a:solidFill>
                <a:latin typeface="Candara Light" panose="020E0502030303020204" pitchFamily="34" charset="0"/>
              </a:rPr>
              <a:t>Honza Trpišovský, alias „</a:t>
            </a:r>
            <a:r>
              <a:rPr lang="cs-CZ" sz="2800" b="1" dirty="0" err="1">
                <a:solidFill>
                  <a:srgbClr val="002060"/>
                </a:solidFill>
                <a:latin typeface="Candara Light" panose="020E0502030303020204" pitchFamily="34" charset="0"/>
              </a:rPr>
              <a:t>Trpišák</a:t>
            </a:r>
            <a:r>
              <a:rPr lang="cs-CZ" sz="2800" b="1" dirty="0">
                <a:solidFill>
                  <a:srgbClr val="002060"/>
                </a:solidFill>
                <a:latin typeface="Candara Light" panose="020E0502030303020204" pitchFamily="34" charset="0"/>
              </a:rPr>
              <a:t>“ je naším kolegou a parťákem už od roku 1994. Od léta 2013 vede úsek krizové připravenosti.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Od převzetí, pro mnohé z nás, nevděčné role šéfa krizového úseku, se významně podílel na rozvoji a transformaci této činnosti, včetně implementace postupů a důležitého vybavení. </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Díky jeho profesionálnímu přístupu a pracovnímu úsilí se u nás krize nebojíme! </a:t>
            </a:r>
          </a:p>
          <a:p>
            <a:pPr algn="just"/>
            <a:r>
              <a:rPr lang="cs-CZ" sz="2800" b="1" dirty="0">
                <a:solidFill>
                  <a:srgbClr val="002060"/>
                </a:solidFill>
                <a:latin typeface="Candara Light" panose="020E0502030303020204" pitchFamily="34" charset="0"/>
              </a:rPr>
              <a:t>Aneb jak Honza říká: „Kdo je připraven, není překvapen!“</a:t>
            </a:r>
          </a:p>
          <a:p>
            <a:pPr algn="just"/>
            <a:endParaRPr lang="cs-CZ" sz="2800" b="1" dirty="0">
              <a:solidFill>
                <a:srgbClr val="002060"/>
              </a:solidFill>
              <a:latin typeface="Candara Light" panose="020E0502030303020204" pitchFamily="34" charset="0"/>
            </a:endParaRPr>
          </a:p>
          <a:p>
            <a:pPr algn="just"/>
            <a:r>
              <a:rPr lang="cs-CZ" sz="2800" b="1" dirty="0">
                <a:solidFill>
                  <a:srgbClr val="002060"/>
                </a:solidFill>
                <a:latin typeface="Candara Light" panose="020E0502030303020204" pitchFamily="34" charset="0"/>
              </a:rPr>
              <a:t>Cena AZZS ČR je výrazem poděkování za jeho dosavadní práci a profesionální přístup </a:t>
            </a:r>
          </a:p>
          <a:p>
            <a:pPr algn="just"/>
            <a:r>
              <a:rPr lang="cs-CZ" sz="2800" b="1" dirty="0">
                <a:solidFill>
                  <a:srgbClr val="002060"/>
                </a:solidFill>
                <a:latin typeface="Candara Light" panose="020E0502030303020204" pitchFamily="34" charset="0"/>
              </a:rPr>
              <a:t>v problematice krizové připravenosti ZZS Ústeckého kraje. </a:t>
            </a:r>
          </a:p>
          <a:p>
            <a:endParaRPr lang="cs-CZ" dirty="0"/>
          </a:p>
          <a:p>
            <a:endParaRPr lang="cs-CZ" dirty="0"/>
          </a:p>
          <a:p>
            <a:r>
              <a:rPr lang="cs-CZ" dirty="0"/>
              <a:t> </a:t>
            </a:r>
          </a:p>
        </p:txBody>
      </p:sp>
    </p:spTree>
    <p:extLst>
      <p:ext uri="{BB962C8B-B14F-4D97-AF65-F5344CB8AC3E}">
        <p14:creationId xmlns:p14="http://schemas.microsoft.com/office/powerpoint/2010/main" val="350853738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Zlínského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B4157ACD-D260-33AC-9A96-A6369255EC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5735" y="1168944"/>
            <a:ext cx="2445577" cy="2445577"/>
          </a:xfrm>
          <a:prstGeom prst="rect">
            <a:avLst/>
          </a:prstGeom>
        </p:spPr>
      </p:pic>
    </p:spTree>
    <p:extLst>
      <p:ext uri="{BB962C8B-B14F-4D97-AF65-F5344CB8AC3E}">
        <p14:creationId xmlns:p14="http://schemas.microsoft.com/office/powerpoint/2010/main" val="20283958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700222" y="2142678"/>
            <a:ext cx="9475410" cy="489364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MUDr. Radima </a:t>
            </a:r>
            <a:r>
              <a:rPr lang="cs-CZ" sz="6000" b="1" dirty="0" err="1">
                <a:solidFill>
                  <a:schemeClr val="accent1">
                    <a:lumMod val="75000"/>
                  </a:schemeClr>
                </a:solidFill>
                <a:latin typeface="Candara Light" panose="020E0502030303020204" pitchFamily="34" charset="0"/>
              </a:rPr>
              <a:t>Ličeníka</a:t>
            </a:r>
            <a:r>
              <a:rPr lang="cs-CZ" sz="6000" b="1" dirty="0">
                <a:solidFill>
                  <a:schemeClr val="accent1">
                    <a:lumMod val="75000"/>
                  </a:schemeClr>
                </a:solidFill>
                <a:latin typeface="Candara Light" panose="020E0502030303020204" pitchFamily="34" charset="0"/>
              </a:rPr>
              <a:t> </a:t>
            </a:r>
          </a:p>
          <a:p>
            <a:pPr algn="ctr"/>
            <a:r>
              <a:rPr lang="cs-CZ" sz="2400" b="1" dirty="0">
                <a:solidFill>
                  <a:schemeClr val="accent1">
                    <a:lumMod val="75000"/>
                  </a:schemeClr>
                </a:solidFill>
                <a:latin typeface="Candara Light" panose="020E0502030303020204" pitchFamily="34" charset="0"/>
              </a:rPr>
              <a:t>lékaře </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a:t>
            </a:r>
            <a:r>
              <a:rPr lang="cs-CZ" sz="4800" b="1" dirty="0">
                <a:solidFill>
                  <a:schemeClr val="accent1">
                    <a:lumMod val="75000"/>
                  </a:schemeClr>
                </a:solidFill>
                <a:latin typeface="Candara Light" panose="020E0502030303020204" pitchFamily="34" charset="0"/>
                <a:ea typeface="Calibri" panose="020F0502020204030204" pitchFamily="34" charset="0"/>
              </a:rPr>
              <a:t>projekt mobilní iktové jednotky</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5" name="Obrázek 4">
            <a:extLst>
              <a:ext uri="{FF2B5EF4-FFF2-40B4-BE49-F238E27FC236}">
                <a16:creationId xmlns:a16="http://schemas.microsoft.com/office/drawing/2014/main" id="{0663DC0B-CA62-9452-A512-5381963C293F}"/>
              </a:ext>
            </a:extLst>
          </p:cNvPr>
          <p:cNvPicPr>
            <a:picLocks noChangeAspect="1"/>
          </p:cNvPicPr>
          <p:nvPr/>
        </p:nvPicPr>
        <p:blipFill>
          <a:blip r:embed="rId3"/>
          <a:stretch>
            <a:fillRect/>
          </a:stretch>
        </p:blipFill>
        <p:spPr>
          <a:xfrm>
            <a:off x="10625498" y="1167705"/>
            <a:ext cx="7371757" cy="6245968"/>
          </a:xfrm>
          <a:prstGeom prst="rect">
            <a:avLst/>
          </a:prstGeom>
        </p:spPr>
      </p:pic>
    </p:spTree>
    <p:extLst>
      <p:ext uri="{BB962C8B-B14F-4D97-AF65-F5344CB8AC3E}">
        <p14:creationId xmlns:p14="http://schemas.microsoft.com/office/powerpoint/2010/main" val="7466263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738664"/>
          </a:xfrm>
          <a:prstGeom prst="rect">
            <a:avLst/>
          </a:prstGeom>
          <a:noFill/>
        </p:spPr>
        <p:txBody>
          <a:bodyPr wrap="square" rtlCol="0">
            <a:spAutoFit/>
          </a:bodyPr>
          <a:lstStyle/>
          <a:p>
            <a:endParaRPr lang="cs-CZ" dirty="0"/>
          </a:p>
          <a:p>
            <a:endParaRPr lang="cs-CZ" dirty="0"/>
          </a:p>
          <a:p>
            <a:r>
              <a:rPr lang="cs-CZ" dirty="0"/>
              <a:t> </a:t>
            </a:r>
          </a:p>
        </p:txBody>
      </p:sp>
      <p:sp>
        <p:nvSpPr>
          <p:cNvPr id="2" name="TextovéPole 1">
            <a:extLst>
              <a:ext uri="{FF2B5EF4-FFF2-40B4-BE49-F238E27FC236}">
                <a16:creationId xmlns:a16="http://schemas.microsoft.com/office/drawing/2014/main" id="{DB7B209A-8FB9-ECAB-D2E6-8D6CC1345432}"/>
              </a:ext>
            </a:extLst>
          </p:cNvPr>
          <p:cNvSpPr txBox="1"/>
          <p:nvPr/>
        </p:nvSpPr>
        <p:spPr>
          <a:xfrm>
            <a:off x="1906172" y="928468"/>
            <a:ext cx="14475656" cy="8186857"/>
          </a:xfrm>
          <a:prstGeom prst="rect">
            <a:avLst/>
          </a:prstGeom>
          <a:noFill/>
        </p:spPr>
        <p:txBody>
          <a:bodyPr wrap="square" rtlCol="0">
            <a:spAutoFit/>
          </a:bodyPr>
          <a:lstStyle/>
          <a:p>
            <a:pPr algn="just"/>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MUDr. Radim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Ličeník</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internista, neurolog,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intenzivista</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zabývá se léčbou cévních mozkových příhod v nemocnici v anglickém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Peterborough</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Ve spolupráci se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Saarskou</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universitou se podílí na projektu mobilní iktové jednotky. Tento projekt donesl i do České republiky, jako první podal trombolýzu v přednemocniční péči na východ od Německa. Ve spolupráci se Zlínskou záchrannou službou realizoval ostrý provoz mobilní iktové jednotky v regionu Valašské Meziříčí. </a:t>
            </a:r>
          </a:p>
          <a:p>
            <a:pPr algn="just"/>
            <a:endPar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endParaRPr>
          </a:p>
          <a:p>
            <a:pPr algn="just"/>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Díky svému nadšení a srdečné povaze s sebou strhnul obrovské množství lidí                    a vytvořil tak kolem sebe kolektiv, který s velkým nadšením pracoval na projektu, jenž      u nás nemá obdobu. Výsledkem byla mobilní iktová jednotka působící v terénu 24 hodin denně, 7 dnů v týdnu, po dobu necelých 3 týdnů. </a:t>
            </a:r>
          </a:p>
          <a:p>
            <a:pPr algn="just"/>
            <a:endPar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endParaRPr>
          </a:p>
          <a:p>
            <a:pPr algn="just"/>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Za tuto dobu bylo v terénu ošetřeno  46 pacientů a 6x byla podána trombolýza v rámci přednemocniční péče. Tento jedinečný projekt, který byl realizovaný především díky úsilí MUDr. </a:t>
            </a:r>
            <a:r>
              <a:rPr lang="cs-CZ" sz="3200" b="1" dirty="0" err="1">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Ličeníka</a:t>
            </a:r>
            <a:r>
              <a:rPr lang="cs-CZ" sz="32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rPr>
              <a:t>, může ukázat směr dalšího vývoje přednemocniční péče.</a:t>
            </a:r>
          </a:p>
          <a:p>
            <a:endParaRPr lang="cs-CZ" dirty="0"/>
          </a:p>
        </p:txBody>
      </p:sp>
    </p:spTree>
    <p:extLst>
      <p:ext uri="{BB962C8B-B14F-4D97-AF65-F5344CB8AC3E}">
        <p14:creationId xmlns:p14="http://schemas.microsoft.com/office/powerpoint/2010/main" val="371396159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Moravskoslezsk</a:t>
            </a:r>
            <a:r>
              <a:rPr lang="cs-CZ" sz="6000" b="1" dirty="0">
                <a:solidFill>
                  <a:schemeClr val="bg1">
                    <a:lumMod val="75000"/>
                  </a:schemeClr>
                </a:solidFill>
                <a:latin typeface="Candara Light" panose="020E0502030303020204" pitchFamily="34" charset="0"/>
              </a:rPr>
              <a:t>ého</a:t>
            </a: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DFC6C742-5834-A282-A387-9A4D3666B9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0464" y="1538554"/>
            <a:ext cx="2040866" cy="1634146"/>
          </a:xfrm>
          <a:prstGeom prst="rect">
            <a:avLst/>
          </a:prstGeom>
        </p:spPr>
      </p:pic>
    </p:spTree>
    <p:extLst>
      <p:ext uri="{BB962C8B-B14F-4D97-AF65-F5344CB8AC3E}">
        <p14:creationId xmlns:p14="http://schemas.microsoft.com/office/powerpoint/2010/main" val="422136375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57080D94-B413-F154-8AB9-E55B6F5723AE}"/>
              </a:ext>
            </a:extLst>
          </p:cNvPr>
          <p:cNvSpPr txBox="1"/>
          <p:nvPr/>
        </p:nvSpPr>
        <p:spPr>
          <a:xfrm>
            <a:off x="700222" y="2142678"/>
            <a:ext cx="9867630" cy="6370975"/>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Bc. Jiřího </a:t>
            </a:r>
            <a:r>
              <a:rPr lang="cs-CZ" sz="6000" b="1" dirty="0" err="1">
                <a:solidFill>
                  <a:schemeClr val="accent1">
                    <a:lumMod val="75000"/>
                  </a:schemeClr>
                </a:solidFill>
                <a:latin typeface="Candara Light" panose="020E0502030303020204" pitchFamily="34" charset="0"/>
              </a:rPr>
              <a:t>Flašara</a:t>
            </a:r>
            <a:r>
              <a:rPr lang="cs-CZ" sz="6000" b="1" dirty="0">
                <a:solidFill>
                  <a:schemeClr val="accent1">
                    <a:lumMod val="75000"/>
                  </a:schemeClr>
                </a:solidFill>
                <a:latin typeface="Candara Light" panose="020E0502030303020204" pitchFamily="34" charset="0"/>
              </a:rPr>
              <a:t> </a:t>
            </a:r>
          </a:p>
          <a:p>
            <a:pPr algn="ctr"/>
            <a:r>
              <a:rPr lang="cs-CZ" sz="2400" b="1" dirty="0">
                <a:solidFill>
                  <a:schemeClr val="accent1">
                    <a:lumMod val="75000"/>
                  </a:schemeClr>
                </a:solidFill>
                <a:latin typeface="Candara Light" panose="020E0502030303020204" pitchFamily="34" charset="0"/>
              </a:rPr>
              <a:t>náměstka pro NLZP </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dlouholetý přínos</a:t>
            </a: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Zdravotnické záchranné službě</a:t>
            </a:r>
          </a:p>
          <a:p>
            <a:pPr algn="ctr"/>
            <a:r>
              <a:rPr lang="cs-CZ" sz="4800" b="1" dirty="0">
                <a:solidFill>
                  <a:schemeClr val="accent1">
                    <a:lumMod val="75000"/>
                  </a:schemeClr>
                </a:solidFill>
                <a:latin typeface="Candara Light" panose="020E0502030303020204" pitchFamily="34" charset="0"/>
                <a:ea typeface="Calibri" panose="020F0502020204030204" pitchFamily="34" charset="0"/>
              </a:rPr>
              <a:t>Moravskoslezského kraje</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3" name="Obrázek 2">
            <a:extLst>
              <a:ext uri="{FF2B5EF4-FFF2-40B4-BE49-F238E27FC236}">
                <a16:creationId xmlns:a16="http://schemas.microsoft.com/office/drawing/2014/main" id="{9A6C354C-3ACB-A1FD-0543-12230477AE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0159" y="368858"/>
            <a:ext cx="6785810" cy="9047747"/>
          </a:xfrm>
          <a:prstGeom prst="rect">
            <a:avLst/>
          </a:prstGeom>
          <a:ln w="12700">
            <a:noFill/>
          </a:ln>
        </p:spPr>
      </p:pic>
    </p:spTree>
    <p:extLst>
      <p:ext uri="{BB962C8B-B14F-4D97-AF65-F5344CB8AC3E}">
        <p14:creationId xmlns:p14="http://schemas.microsoft.com/office/powerpoint/2010/main" val="19659065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738664"/>
          </a:xfrm>
          <a:prstGeom prst="rect">
            <a:avLst/>
          </a:prstGeom>
          <a:noFill/>
        </p:spPr>
        <p:txBody>
          <a:bodyPr wrap="square" rtlCol="0">
            <a:spAutoFit/>
          </a:bodyPr>
          <a:lstStyle/>
          <a:p>
            <a:endParaRPr lang="cs-CZ" dirty="0"/>
          </a:p>
          <a:p>
            <a:endParaRPr lang="cs-CZ" dirty="0"/>
          </a:p>
          <a:p>
            <a:r>
              <a:rPr lang="cs-CZ" dirty="0"/>
              <a:t> </a:t>
            </a:r>
          </a:p>
        </p:txBody>
      </p:sp>
      <p:sp>
        <p:nvSpPr>
          <p:cNvPr id="5" name="TextovéPole 4">
            <a:extLst>
              <a:ext uri="{FF2B5EF4-FFF2-40B4-BE49-F238E27FC236}">
                <a16:creationId xmlns:a16="http://schemas.microsoft.com/office/drawing/2014/main" id="{662901D2-B6CA-B381-DB0E-4B8D7BF75F76}"/>
              </a:ext>
            </a:extLst>
          </p:cNvPr>
          <p:cNvSpPr txBox="1"/>
          <p:nvPr/>
        </p:nvSpPr>
        <p:spPr>
          <a:xfrm>
            <a:off x="1084217" y="844380"/>
            <a:ext cx="16589829" cy="8956298"/>
          </a:xfrm>
          <a:prstGeom prst="rect">
            <a:avLst/>
          </a:prstGeom>
          <a:noFill/>
        </p:spPr>
        <p:txBody>
          <a:bodyPr wrap="square">
            <a:spAutoFit/>
          </a:bodyPr>
          <a:lstStyle/>
          <a:p>
            <a:pPr algn="just"/>
            <a:r>
              <a:rPr lang="cs-CZ" sz="3200" b="1" dirty="0">
                <a:solidFill>
                  <a:schemeClr val="bg2">
                    <a:lumMod val="75000"/>
                  </a:schemeClr>
                </a:solidFill>
                <a:latin typeface="Candara Light" panose="020E0502030303020204" pitchFamily="34" charset="0"/>
              </a:rPr>
              <a:t>Pan Bc. Jiří </a:t>
            </a:r>
            <a:r>
              <a:rPr lang="cs-CZ" sz="3200" b="1" dirty="0" err="1">
                <a:solidFill>
                  <a:schemeClr val="bg2">
                    <a:lumMod val="75000"/>
                  </a:schemeClr>
                </a:solidFill>
                <a:latin typeface="Candara Light" panose="020E0502030303020204" pitchFamily="34" charset="0"/>
              </a:rPr>
              <a:t>Flašar</a:t>
            </a:r>
            <a:r>
              <a:rPr lang="cs-CZ" sz="3200" b="1" dirty="0">
                <a:solidFill>
                  <a:schemeClr val="bg2">
                    <a:lumMod val="75000"/>
                  </a:schemeClr>
                </a:solidFill>
                <a:latin typeface="Candara Light" panose="020E0502030303020204" pitchFamily="34" charset="0"/>
              </a:rPr>
              <a:t> je absolventem Střední zdravotnické školy v Karviné, kde v roce 1996 absolvoval obor zdravotnický záchranář. Vysokoškolské vzdělání si doplnil na Lékařské fakultě Ostravské univerzity v roce 2011.</a:t>
            </a:r>
          </a:p>
          <a:p>
            <a:pPr algn="just"/>
            <a:endParaRPr lang="cs-CZ" sz="3200" b="1" dirty="0">
              <a:solidFill>
                <a:schemeClr val="bg2">
                  <a:lumMod val="75000"/>
                </a:schemeClr>
              </a:solidFill>
              <a:latin typeface="Candara Light" panose="020E0502030303020204" pitchFamily="34" charset="0"/>
            </a:endParaRPr>
          </a:p>
          <a:p>
            <a:pPr algn="just"/>
            <a:r>
              <a:rPr lang="cs-CZ" sz="3200" b="1" dirty="0">
                <a:solidFill>
                  <a:schemeClr val="bg2">
                    <a:lumMod val="75000"/>
                  </a:schemeClr>
                </a:solidFill>
                <a:latin typeface="Candara Light" panose="020E0502030303020204" pitchFamily="34" charset="0"/>
              </a:rPr>
              <a:t>Nastoupil jako zdravotnický záchranář k Městské záchranné službě v Ostravě v roce 1996. Od roku 1999 pracuje u Zdravotnické záchranné služby Moravskoslezského kraje. Od roku 2000 je zařazen jako člen letecké záchranné služby, kde od roku 2002 vykonával funkci staničního záchranáře LZS Ostrava. V roce 2016 byl jmenován náměstkem ředitele pro NLZP a v této funkci působí dodnes.</a:t>
            </a:r>
          </a:p>
          <a:p>
            <a:pPr algn="just"/>
            <a:r>
              <a:rPr lang="cs-CZ" sz="3200" b="1" dirty="0">
                <a:solidFill>
                  <a:schemeClr val="bg2">
                    <a:lumMod val="75000"/>
                  </a:schemeClr>
                </a:solidFill>
                <a:latin typeface="Candara Light" panose="020E0502030303020204" pitchFamily="34" charset="0"/>
              </a:rPr>
              <a:t>Mimo záchrannou službu pracoval jako profesionální plavčík v Ostravě. Vyučuje na Lékařské fakultě Ostravské univerzity. Po celou svou profesní kariéru se vzdělává v oboru urgentní medicína a účastnil se mnoha národních i mezinárodních soutěží v problematice přednemocniční péče. Aktivně spolupracuje s Týmem pro specializované činnosti ZZS MSK a věnuje se vzdělávání v rámci organizace. V období pandemie COVID 19 s mimořádným nasazením organizoval potřebná opatření k zajištění provozu záchranné služby.</a:t>
            </a:r>
          </a:p>
          <a:p>
            <a:pPr algn="just"/>
            <a:endParaRPr lang="cs-CZ" sz="3200" b="1" dirty="0">
              <a:solidFill>
                <a:schemeClr val="bg2">
                  <a:lumMod val="75000"/>
                </a:schemeClr>
              </a:solidFill>
              <a:latin typeface="Candara Light" panose="020E0502030303020204" pitchFamily="34" charset="0"/>
            </a:endParaRPr>
          </a:p>
          <a:p>
            <a:pPr algn="just"/>
            <a:r>
              <a:rPr lang="cs-CZ" sz="3200" b="1" dirty="0">
                <a:solidFill>
                  <a:schemeClr val="bg2">
                    <a:lumMod val="75000"/>
                  </a:schemeClr>
                </a:solidFill>
                <a:latin typeface="Candara Light" panose="020E0502030303020204" pitchFamily="34" charset="0"/>
              </a:rPr>
              <a:t>Jirka je obrovský srdcař a spolupracovníci jej vnímají jako pozitivního, vždy usměvavého člověka, ochotného kdykoliv pomoci.  </a:t>
            </a:r>
          </a:p>
          <a:p>
            <a:pPr algn="just"/>
            <a:r>
              <a:rPr lang="cs-CZ" sz="3200" b="1" dirty="0">
                <a:solidFill>
                  <a:schemeClr val="bg2">
                    <a:lumMod val="75000"/>
                  </a:schemeClr>
                </a:solidFill>
                <a:latin typeface="Candara Light" panose="020E0502030303020204" pitchFamily="34" charset="0"/>
              </a:rPr>
              <a:t>  </a:t>
            </a:r>
          </a:p>
        </p:txBody>
      </p:sp>
    </p:spTree>
    <p:extLst>
      <p:ext uri="{BB962C8B-B14F-4D97-AF65-F5344CB8AC3E}">
        <p14:creationId xmlns:p14="http://schemas.microsoft.com/office/powerpoint/2010/main" val="8506297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hlavního města Prahy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2">
            <a:extLst>
              <a:ext uri="{FF2B5EF4-FFF2-40B4-BE49-F238E27FC236}">
                <a16:creationId xmlns:a16="http://schemas.microsoft.com/office/drawing/2014/main" id="{78B03E20-2FA8-9015-5082-7D9902EC5A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7766" y="1481716"/>
            <a:ext cx="1832769" cy="2305742"/>
          </a:xfrm>
          <a:prstGeom prst="rect">
            <a:avLst/>
          </a:prstGeom>
        </p:spPr>
      </p:pic>
    </p:spTree>
    <p:extLst>
      <p:ext uri="{BB962C8B-B14F-4D97-AF65-F5344CB8AC3E}">
        <p14:creationId xmlns:p14="http://schemas.microsoft.com/office/powerpoint/2010/main" val="21799147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pic>
        <p:nvPicPr>
          <p:cNvPr id="2" name="Obrázek 1">
            <a:extLst>
              <a:ext uri="{FF2B5EF4-FFF2-40B4-BE49-F238E27FC236}">
                <a16:creationId xmlns:a16="http://schemas.microsoft.com/office/drawing/2014/main" id="{7F3EB590-B39E-C152-29AD-A73FFC0F5B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9783372" y="673831"/>
            <a:ext cx="7991866" cy="7991866"/>
          </a:xfrm>
          <a:prstGeom prst="rect">
            <a:avLst/>
          </a:prstGeom>
        </p:spPr>
      </p:pic>
      <p:sp>
        <p:nvSpPr>
          <p:cNvPr id="4" name="TextovéPole 3">
            <a:extLst>
              <a:ext uri="{FF2B5EF4-FFF2-40B4-BE49-F238E27FC236}">
                <a16:creationId xmlns:a16="http://schemas.microsoft.com/office/drawing/2014/main" id="{47DE36AA-70D3-9D69-373A-A3A6F4D7B0B0}"/>
              </a:ext>
            </a:extLst>
          </p:cNvPr>
          <p:cNvSpPr txBox="1"/>
          <p:nvPr/>
        </p:nvSpPr>
        <p:spPr>
          <a:xfrm>
            <a:off x="-168812" y="1923433"/>
            <a:ext cx="9312812" cy="6247864"/>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Bc. Věru Luhanovou</a:t>
            </a:r>
          </a:p>
          <a:p>
            <a:pPr algn="ctr"/>
            <a:r>
              <a:rPr lang="cs-CZ" sz="2800" b="1" dirty="0">
                <a:solidFill>
                  <a:schemeClr val="accent1">
                    <a:lumMod val="75000"/>
                  </a:schemeClr>
                </a:solidFill>
                <a:latin typeface="Candara Light" panose="020E0502030303020204" pitchFamily="34" charset="0"/>
              </a:rPr>
              <a:t>zdravotnickou záchranářku a koordinátorku projektu</a:t>
            </a:r>
          </a:p>
          <a:p>
            <a:pPr algn="ctr"/>
            <a:endParaRPr lang="cs-CZ" sz="6000" b="1" dirty="0">
              <a:solidFill>
                <a:schemeClr val="accent1">
                  <a:lumMod val="75000"/>
                </a:schemeClr>
              </a:solidFill>
              <a:latin typeface="Candara Light" panose="020E0502030303020204" pitchFamily="34" charset="0"/>
            </a:endParaRPr>
          </a:p>
          <a:p>
            <a:pPr algn="ctr"/>
            <a:r>
              <a:rPr lang="cs-CZ" sz="6000" b="1" dirty="0">
                <a:solidFill>
                  <a:schemeClr val="accent1">
                    <a:lumMod val="75000"/>
                  </a:schemeClr>
                </a:solidFill>
                <a:latin typeface="Candara Light" panose="020E0502030303020204" pitchFamily="34" charset="0"/>
              </a:rPr>
              <a:t>  </a:t>
            </a:r>
            <a:r>
              <a:rPr lang="cs-CZ" sz="4800" b="1" dirty="0">
                <a:solidFill>
                  <a:schemeClr val="accent1">
                    <a:lumMod val="75000"/>
                  </a:schemeClr>
                </a:solidFill>
                <a:latin typeface="Candara Light" panose="020E0502030303020204" pitchFamily="34" charset="0"/>
              </a:rPr>
              <a:t>za realizaci projektu</a:t>
            </a:r>
          </a:p>
          <a:p>
            <a:pPr algn="ctr"/>
            <a:r>
              <a:rPr lang="cs-CZ" sz="4800" b="1" dirty="0">
                <a:solidFill>
                  <a:schemeClr val="accent1">
                    <a:lumMod val="75000"/>
                  </a:schemeClr>
                </a:solidFill>
                <a:latin typeface="Candara Light" panose="020E0502030303020204" pitchFamily="34" charset="0"/>
                <a:sym typeface="Wingdings" panose="05000000000000000000" pitchFamily="2" charset="2"/>
              </a:rPr>
              <a:t>Organizace návazné péče u paliativně relevantních pacientů </a:t>
            </a:r>
          </a:p>
          <a:p>
            <a:pPr algn="ctr"/>
            <a:r>
              <a:rPr lang="cs-CZ" sz="4800" b="1" dirty="0">
                <a:solidFill>
                  <a:schemeClr val="accent1">
                    <a:lumMod val="75000"/>
                  </a:schemeClr>
                </a:solidFill>
                <a:latin typeface="Candara Light" panose="020E0502030303020204" pitchFamily="34" charset="0"/>
                <a:sym typeface="Wingdings" panose="05000000000000000000" pitchFamily="2" charset="2"/>
              </a:rPr>
              <a:t>a křehkých seniorů</a:t>
            </a:r>
          </a:p>
          <a:p>
            <a:pPr algn="ctr"/>
            <a:r>
              <a:rPr lang="cs-CZ" sz="4800" b="1" dirty="0">
                <a:solidFill>
                  <a:schemeClr val="accent1">
                    <a:lumMod val="75000"/>
                  </a:schemeClr>
                </a:solidFill>
                <a:latin typeface="Candara Light" panose="020E0502030303020204" pitchFamily="34" charset="0"/>
                <a:sym typeface="Wingdings" panose="05000000000000000000" pitchFamily="2" charset="2"/>
              </a:rPr>
              <a:t>na ZZS Karlovarského kraje</a:t>
            </a:r>
            <a:endParaRPr lang="cs-CZ" sz="4800" b="1" dirty="0">
              <a:solidFill>
                <a:schemeClr val="accent1">
                  <a:lumMod val="75000"/>
                </a:schemeClr>
              </a:solidFill>
              <a:latin typeface="Candara Light" panose="020E0502030303020204" pitchFamily="34" charset="0"/>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545476" y="1150955"/>
            <a:ext cx="10356985" cy="7848302"/>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Tým </a:t>
            </a:r>
          </a:p>
          <a:p>
            <a:pPr algn="ctr"/>
            <a:r>
              <a:rPr lang="cs-CZ" sz="6000" b="1" dirty="0">
                <a:solidFill>
                  <a:schemeClr val="accent1">
                    <a:lumMod val="75000"/>
                  </a:schemeClr>
                </a:solidFill>
                <a:latin typeface="Candara Light" panose="020E0502030303020204" pitchFamily="34" charset="0"/>
              </a:rPr>
              <a:t>Zdravotnické záchranné</a:t>
            </a:r>
          </a:p>
          <a:p>
            <a:pPr algn="ctr"/>
            <a:r>
              <a:rPr lang="cs-CZ" sz="6000" b="1" dirty="0">
                <a:solidFill>
                  <a:schemeClr val="accent1">
                    <a:lumMod val="75000"/>
                  </a:schemeClr>
                </a:solidFill>
                <a:latin typeface="Candara Light" panose="020E0502030303020204" pitchFamily="34" charset="0"/>
              </a:rPr>
              <a:t>služby  hl. města Prahy</a:t>
            </a:r>
          </a:p>
          <a:p>
            <a:pPr algn="ctr"/>
            <a:endParaRPr lang="cs-CZ" sz="6000" b="1" dirty="0">
              <a:solidFill>
                <a:schemeClr val="accent1">
                  <a:lumMod val="75000"/>
                </a:schemeClr>
              </a:solidFill>
              <a:latin typeface="Candara Light" panose="020E0502030303020204" pitchFamily="34" charset="0"/>
            </a:endParaRPr>
          </a:p>
          <a:p>
            <a:pPr algn="ctr"/>
            <a:r>
              <a:rPr lang="cs-CZ" sz="4800" b="1" dirty="0">
                <a:solidFill>
                  <a:schemeClr val="accent1">
                    <a:lumMod val="75000"/>
                  </a:schemeClr>
                </a:solidFill>
                <a:effectLst/>
                <a:latin typeface="Candara Light" panose="020E0502030303020204" pitchFamily="34" charset="0"/>
                <a:ea typeface="Calibri" panose="020F0502020204030204" pitchFamily="34" charset="0"/>
              </a:rPr>
              <a:t>za </a:t>
            </a:r>
            <a:r>
              <a:rPr lang="cs-CZ" sz="4800" b="1" dirty="0">
                <a:solidFill>
                  <a:schemeClr val="accent1">
                    <a:lumMod val="75000"/>
                  </a:schemeClr>
                </a:solidFill>
                <a:latin typeface="Candara Light" panose="020E0502030303020204" pitchFamily="34" charset="0"/>
                <a:ea typeface="Calibri" panose="020F0502020204030204" pitchFamily="34" charset="0"/>
              </a:rPr>
              <a:t>zásah u mimořádné události</a:t>
            </a:r>
          </a:p>
          <a:p>
            <a:pPr algn="ctr"/>
            <a:r>
              <a:rPr lang="cs-CZ" sz="4800" b="1" kern="100" dirty="0">
                <a:solidFill>
                  <a:schemeClr val="accent1">
                    <a:lumMod val="75000"/>
                  </a:schemeClr>
                </a:solidFill>
                <a:latin typeface="Candara Light" panose="020E0502030303020204" pitchFamily="34" charset="0"/>
                <a:ea typeface="Aptos" panose="020B0004020202020204" pitchFamily="34" charset="0"/>
                <a:cs typeface="Times New Roman" panose="02020603050405020304" pitchFamily="18" charset="0"/>
              </a:rPr>
              <a:t>při střelbě na Filozofické fakultě Univerzity Karlovy</a:t>
            </a:r>
            <a:endParaRPr lang="cs-CZ" sz="4800" dirty="0">
              <a:solidFill>
                <a:schemeClr val="accent1">
                  <a:lumMod val="75000"/>
                </a:schemeClr>
              </a:solidFill>
              <a:effectLst/>
              <a:latin typeface="Candara Light" panose="020E0502030303020204" pitchFamily="34" charset="0"/>
              <a:ea typeface="Calibri" panose="020F0502020204030204" pitchFamily="34" charset="0"/>
            </a:endParaRPr>
          </a:p>
          <a:p>
            <a:r>
              <a:rPr lang="cs-CZ" sz="6000" dirty="0">
                <a:solidFill>
                  <a:srgbClr val="1F497D"/>
                </a:solidFill>
                <a:effectLst/>
                <a:latin typeface="Candara Light" panose="020E0502030303020204" pitchFamily="34" charset="0"/>
                <a:ea typeface="Calibri" panose="020F0502020204030204" pitchFamily="34" charset="0"/>
              </a:rPr>
              <a:t> </a:t>
            </a:r>
            <a:endParaRPr lang="cs-CZ" sz="6000" dirty="0">
              <a:effectLst/>
              <a:latin typeface="Candara Light" panose="020E0502030303020204" pitchFamily="34" charset="0"/>
              <a:ea typeface="Calibri" panose="020F0502020204030204" pitchFamily="34" charset="0"/>
            </a:endParaRPr>
          </a:p>
          <a:p>
            <a:pPr algn="ctr"/>
            <a:r>
              <a:rPr lang="cs-CZ" sz="6000" b="1" dirty="0">
                <a:solidFill>
                  <a:schemeClr val="accent1">
                    <a:lumMod val="75000"/>
                  </a:schemeClr>
                </a:solidFill>
                <a:latin typeface="Candara Light" panose="020E0502030303020204" pitchFamily="34" charset="0"/>
              </a:rPr>
              <a:t> </a:t>
            </a:r>
          </a:p>
        </p:txBody>
      </p:sp>
      <p:pic>
        <p:nvPicPr>
          <p:cNvPr id="3" name="Obrázek 2">
            <a:extLst>
              <a:ext uri="{FF2B5EF4-FFF2-40B4-BE49-F238E27FC236}">
                <a16:creationId xmlns:a16="http://schemas.microsoft.com/office/drawing/2014/main" id="{D76C0917-EE37-F911-3B0F-CEE52432B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208008" y="2228463"/>
            <a:ext cx="9058965" cy="5222277"/>
          </a:xfrm>
          <a:prstGeom prst="rect">
            <a:avLst/>
          </a:prstGeom>
        </p:spPr>
      </p:pic>
    </p:spTree>
    <p:extLst>
      <p:ext uri="{BB962C8B-B14F-4D97-AF65-F5344CB8AC3E}">
        <p14:creationId xmlns:p14="http://schemas.microsoft.com/office/powerpoint/2010/main" val="31344558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2F381ED7-A785-C530-FEB1-6856D2F889E0}"/>
              </a:ext>
            </a:extLst>
          </p:cNvPr>
          <p:cNvSpPr txBox="1"/>
          <p:nvPr/>
        </p:nvSpPr>
        <p:spPr>
          <a:xfrm>
            <a:off x="2082019" y="1659988"/>
            <a:ext cx="14475656" cy="738664"/>
          </a:xfrm>
          <a:prstGeom prst="rect">
            <a:avLst/>
          </a:prstGeom>
          <a:noFill/>
        </p:spPr>
        <p:txBody>
          <a:bodyPr wrap="square" rtlCol="0">
            <a:spAutoFit/>
          </a:bodyPr>
          <a:lstStyle/>
          <a:p>
            <a:endParaRPr lang="cs-CZ" dirty="0"/>
          </a:p>
          <a:p>
            <a:endParaRPr lang="cs-CZ" dirty="0"/>
          </a:p>
          <a:p>
            <a:r>
              <a:rPr lang="cs-CZ" dirty="0"/>
              <a:t> </a:t>
            </a:r>
          </a:p>
        </p:txBody>
      </p:sp>
      <p:sp>
        <p:nvSpPr>
          <p:cNvPr id="2" name="TextovéPole 1">
            <a:extLst>
              <a:ext uri="{FF2B5EF4-FFF2-40B4-BE49-F238E27FC236}">
                <a16:creationId xmlns:a16="http://schemas.microsoft.com/office/drawing/2014/main" id="{DB7B209A-8FB9-ECAB-D2E6-8D6CC1345432}"/>
              </a:ext>
            </a:extLst>
          </p:cNvPr>
          <p:cNvSpPr txBox="1"/>
          <p:nvPr/>
        </p:nvSpPr>
        <p:spPr>
          <a:xfrm>
            <a:off x="627017" y="521439"/>
            <a:ext cx="17258952" cy="8241615"/>
          </a:xfrm>
          <a:prstGeom prst="rect">
            <a:avLst/>
          </a:prstGeom>
          <a:noFill/>
        </p:spPr>
        <p:txBody>
          <a:bodyPr wrap="square" rtlCol="0">
            <a:spAutoFit/>
          </a:bodyPr>
          <a:lstStyle/>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Útok aktivního střelce s vysokým počtem zasažených osob…</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Roky na podobnou situaci zdravotníci ZZS HMP cvičili a celou dobu si přáli, aby ve skutečnosti nikdy nenastala. Bohužel, 21. prosince 2023 otřásla celou republikou střelba na Filozofické fakultě UK. </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Šlo o jednu z nejzávažnějších mimořádných událostí, kterým ZZS HMP za 168 let své existence čelila. A poradila si s ní zcela profesionálně a se ctí. Zafungovala jak vysoká úroveň krizové připravenosti, tak  souhra mezi složkami IZS, a celý řetězec přežití. </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Podařilo se zachránit 25 pacientů, z nichž většina utrpěla střelná, často mnohačetná zranění. Deset lidí bylo v kritickém stavu. Všichni tito pacienti byli od zahájení odsunu z bezpečné zóny do 35 minut na cestě do pražských traumacenter. Do hodiny od zahájení odsunu bylo všech 25 pacientů předáno do pražských nemocnic.</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Přímo do zásahu se zapojilo více než 60 pracovníků záchranné služby, a to na místě, na zdravotnickém operačním středisku i na dalších pracovištích. Záchranná služba pro zásah efektivně vyčlenila síly a prostředky napříč všemi typy svých posádek a techniky, včetně té speciální.</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Mimořádné nasazení, týmovost, rozvahu a zároveň rozhodnost projevili jak pracovníci zapojení do samotného zásahu, tak i všichni ostatní, kteří byli ve službě. Díky koordinaci s jinými poskytovateli PNP a významné pomoci ZZS Středočeského kraje se na svěřeném území postarali o všechny další pacienty, kteří potřebovali pomoc.</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I přesto, že byla celá událost pro každého jednotlivce mimořádně náročná, jsme nesmírně hrdí, že jsme opět bezpodmínečně dostáli našeho hesla „</a:t>
            </a:r>
            <a:r>
              <a:rPr lang="cs-CZ" sz="2400" b="1" i="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Jsme tam, kde nás potřebujete</a:t>
            </a: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a:t>
            </a:r>
          </a:p>
          <a:p>
            <a:pPr algn="just">
              <a:lnSpc>
                <a:spcPct val="107000"/>
              </a:lnSpc>
              <a:spcAft>
                <a:spcPts val="800"/>
              </a:spcAft>
            </a:pPr>
            <a:r>
              <a:rPr lang="cs-CZ" sz="2400" b="1" kern="100" dirty="0">
                <a:solidFill>
                  <a:srgbClr val="002060"/>
                </a:solidFill>
                <a:effectLst/>
                <a:latin typeface="Candara Light" panose="020E0502030303020204" pitchFamily="34" charset="0"/>
                <a:ea typeface="Aptos" panose="020B0004020202020204" pitchFamily="34" charset="0"/>
                <a:cs typeface="Times New Roman" panose="02020603050405020304" pitchFamily="18" charset="0"/>
              </a:rPr>
              <a:t>Cenu za celý tým ZZS HMP převezme operátorka ZOS Veronika Oslzlá, která vedla 20minutový velmi emotivní hovor s volající z místa, díky čemuž se podařilo získat zásadní informace pro rychlejší nalezení zraněných v jedné z učeben.</a:t>
            </a:r>
          </a:p>
          <a:p>
            <a:endParaRPr lang="cs-CZ" dirty="0"/>
          </a:p>
        </p:txBody>
      </p:sp>
    </p:spTree>
    <p:extLst>
      <p:ext uri="{BB962C8B-B14F-4D97-AF65-F5344CB8AC3E}">
        <p14:creationId xmlns:p14="http://schemas.microsoft.com/office/powerpoint/2010/main" val="172289565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31312" y="1282124"/>
            <a:ext cx="1176059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Prezident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Asociace zdravotnických záchranných služeb České republiky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4" name="Obrázek 3">
            <a:extLst>
              <a:ext uri="{FF2B5EF4-FFF2-40B4-BE49-F238E27FC236}">
                <a16:creationId xmlns:a16="http://schemas.microsoft.com/office/drawing/2014/main" id="{3FEA8689-F04C-6EC4-8B03-3964B79CE9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627" y="1502420"/>
            <a:ext cx="4750571" cy="2893612"/>
          </a:xfrm>
          <a:prstGeom prst="rect">
            <a:avLst/>
          </a:prstGeom>
        </p:spPr>
      </p:pic>
    </p:spTree>
    <p:extLst>
      <p:ext uri="{BB962C8B-B14F-4D97-AF65-F5344CB8AC3E}">
        <p14:creationId xmlns:p14="http://schemas.microsoft.com/office/powerpoint/2010/main" val="96119916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47DE36AA-70D3-9D69-373A-A3A6F4D7B0B0}"/>
              </a:ext>
            </a:extLst>
          </p:cNvPr>
          <p:cNvSpPr txBox="1"/>
          <p:nvPr/>
        </p:nvSpPr>
        <p:spPr>
          <a:xfrm>
            <a:off x="1038851" y="3222093"/>
            <a:ext cx="10356985" cy="280076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 MUDr. Jiřího Štětinu</a:t>
            </a:r>
          </a:p>
          <a:p>
            <a:pPr algn="ctr"/>
            <a:r>
              <a:rPr lang="cs-CZ" sz="2800" b="1" dirty="0">
                <a:solidFill>
                  <a:schemeClr val="accent1">
                    <a:lumMod val="75000"/>
                  </a:schemeClr>
                </a:solidFill>
                <a:latin typeface="Candara Light" panose="020E0502030303020204" pitchFamily="34" charset="0"/>
              </a:rPr>
              <a:t>lékaře, pedagoga a autora odborných publikací </a:t>
            </a:r>
          </a:p>
          <a:p>
            <a:pPr algn="ctr"/>
            <a:r>
              <a:rPr lang="cs-CZ" sz="2800" b="1" dirty="0">
                <a:solidFill>
                  <a:schemeClr val="accent1">
                    <a:lumMod val="75000"/>
                  </a:schemeClr>
                </a:solidFill>
                <a:latin typeface="Candara Light" panose="020E0502030303020204" pitchFamily="34" charset="0"/>
              </a:rPr>
              <a:t>oboru urgentní medicína a medicína katastrof</a:t>
            </a:r>
          </a:p>
          <a:p>
            <a:pPr algn="ctr"/>
            <a:r>
              <a:rPr lang="cs-CZ" sz="6000" b="1" dirty="0">
                <a:solidFill>
                  <a:schemeClr val="accent1">
                    <a:lumMod val="75000"/>
                  </a:schemeClr>
                </a:solidFill>
                <a:latin typeface="Candara Light" panose="020E0502030303020204" pitchFamily="34" charset="0"/>
              </a:rPr>
              <a:t> </a:t>
            </a:r>
          </a:p>
        </p:txBody>
      </p:sp>
      <p:pic>
        <p:nvPicPr>
          <p:cNvPr id="1026" name="Picture 2" descr="undefined">
            <a:extLst>
              <a:ext uri="{FF2B5EF4-FFF2-40B4-BE49-F238E27FC236}">
                <a16:creationId xmlns:a16="http://schemas.microsoft.com/office/drawing/2014/main" id="{48A82A99-CD01-51BF-B800-912B1E579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5836" y="521439"/>
            <a:ext cx="5712060" cy="856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2138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2" name="TextovéPole 1">
            <a:extLst>
              <a:ext uri="{FF2B5EF4-FFF2-40B4-BE49-F238E27FC236}">
                <a16:creationId xmlns:a16="http://schemas.microsoft.com/office/drawing/2014/main" id="{2C88CE42-4E58-56C8-2D86-0258E18448E3}"/>
              </a:ext>
            </a:extLst>
          </p:cNvPr>
          <p:cNvSpPr txBox="1"/>
          <p:nvPr/>
        </p:nvSpPr>
        <p:spPr>
          <a:xfrm>
            <a:off x="901337" y="666206"/>
            <a:ext cx="16498389" cy="9664184"/>
          </a:xfrm>
          <a:prstGeom prst="rect">
            <a:avLst/>
          </a:prstGeom>
          <a:noFill/>
        </p:spPr>
        <p:txBody>
          <a:bodyPr wrap="square" rtlCol="0">
            <a:spAutoFit/>
          </a:bodyPr>
          <a:lstStyle/>
          <a:p>
            <a:pPr algn="just"/>
            <a:r>
              <a:rPr lang="cs-CZ" sz="2000" b="1" dirty="0">
                <a:solidFill>
                  <a:schemeClr val="bg2">
                    <a:lumMod val="75000"/>
                  </a:schemeClr>
                </a:solidFill>
                <a:latin typeface="Candara Light" panose="020E0502030303020204" pitchFamily="34" charset="0"/>
              </a:rPr>
              <a:t>MUDr. Jiří Štětina, rodák z Chotěboře, promoval na LF hygienické UK Praha v roce 1964 a jako krajský hygienik v Hradci Králové pracoval do roku 1969, kdy byl pro svůj nekompromisní postoj k okupaci země vojsky Varšavské smlouvy ze služeb Krajské správy Ministerstva vnitra propuštěn. Své lékařské vzdělání dále prohluboval získáním atestace I. stupně z hygieny a epidemiologie, atestace I. a II. stupně AR a urgentní medicíny.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V roce 1980 se podílel na vzniku rychlé zdravotnické pomoci při FN v Hradci Králové. V 80. letech byl společně s dalšími kolegy z oboru (Tuček, Deyl, </a:t>
            </a:r>
            <a:r>
              <a:rPr lang="cs-CZ" sz="2000" b="1" dirty="0" err="1">
                <a:solidFill>
                  <a:schemeClr val="bg2">
                    <a:lumMod val="75000"/>
                  </a:schemeClr>
                </a:solidFill>
                <a:latin typeface="Candara Light" panose="020E0502030303020204" pitchFamily="34" charset="0"/>
              </a:rPr>
              <a:t>Ždichynec</a:t>
            </a:r>
            <a:r>
              <a:rPr lang="cs-CZ" sz="2000" b="1" dirty="0">
                <a:solidFill>
                  <a:schemeClr val="bg2">
                    <a:lumMod val="75000"/>
                  </a:schemeClr>
                </a:solidFill>
                <a:latin typeface="Candara Light" panose="020E0502030303020204" pitchFamily="34" charset="0"/>
              </a:rPr>
              <a:t>) členem poradního sboru MZ ČR pro přednemocniční neodkladnou péči.</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O deset let později  v roce 1990 založil v Královéhradeckém kraji leteckou záchrannou službu a po vzniku samostatných organizací záchranných služeb se </a:t>
            </a:r>
          </a:p>
          <a:p>
            <a:pPr algn="just"/>
            <a:r>
              <a:rPr lang="cs-CZ" sz="2000" b="1" dirty="0">
                <a:solidFill>
                  <a:schemeClr val="bg2">
                    <a:lumMod val="75000"/>
                  </a:schemeClr>
                </a:solidFill>
                <a:latin typeface="Candara Light" panose="020E0502030303020204" pitchFamily="34" charset="0"/>
              </a:rPr>
              <a:t>v roce 1993 stal ředitelem Územního střediska zdravotnické záchranné služby Královéhradeckého kraje.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Významně se podílel </a:t>
            </a:r>
            <a:r>
              <a:rPr lang="cs-CZ" sz="2000" b="1" dirty="0">
                <a:solidFill>
                  <a:schemeClr val="bg2">
                    <a:lumMod val="75000"/>
                  </a:schemeClr>
                </a:solidFill>
                <a:effectLst/>
                <a:latin typeface="Candara Light" panose="020E0502030303020204" pitchFamily="34" charset="0"/>
                <a:ea typeface="Times New Roman" panose="02020603050405020304" pitchFamily="18" charset="0"/>
              </a:rPr>
              <a:t>na založení Odborné společnosti přednemocniční neodkladné péče a medicíny katastrof v roce 1994, byl jejím předsedou,  místopředsedou a  později čestným členem výboru Odborné společnosti urgentní medicíny a medicíny katastrof ČLS JEP. </a:t>
            </a:r>
          </a:p>
          <a:p>
            <a:pPr algn="just"/>
            <a:endParaRPr lang="cs-CZ" sz="2000" b="1" dirty="0">
              <a:solidFill>
                <a:schemeClr val="bg2">
                  <a:lumMod val="75000"/>
                </a:schemeClr>
              </a:solidFill>
              <a:latin typeface="Candara Light" panose="020E0502030303020204" pitchFamily="34" charset="0"/>
            </a:endParaRPr>
          </a:p>
          <a:p>
            <a:pPr algn="just"/>
            <a:r>
              <a:rPr lang="cs-CZ" sz="2000" b="1" dirty="0">
                <a:solidFill>
                  <a:schemeClr val="bg2">
                    <a:lumMod val="75000"/>
                  </a:schemeClr>
                </a:solidFill>
                <a:latin typeface="Candara Light" panose="020E0502030303020204" pitchFamily="34" charset="0"/>
              </a:rPr>
              <a:t>Dlouhá léta působil jako odborný asistent </a:t>
            </a:r>
            <a:r>
              <a:rPr lang="cs-CZ" sz="2000" b="1" dirty="0">
                <a:solidFill>
                  <a:schemeClr val="bg2">
                    <a:lumMod val="75000"/>
                  </a:schemeClr>
                </a:solidFill>
                <a:effectLst/>
                <a:latin typeface="Candara Light" panose="020E0502030303020204" pitchFamily="34" charset="0"/>
                <a:ea typeface="Times New Roman" panose="02020603050405020304" pitchFamily="18" charset="0"/>
              </a:rPr>
              <a:t>katedry urgentní medicíny a medicíny katastrof Institutu postgraduálního vzdělávání ve zdravotnictví (IPVZ) a</a:t>
            </a:r>
            <a:r>
              <a:rPr lang="cs-CZ" sz="2000" b="1" dirty="0">
                <a:solidFill>
                  <a:schemeClr val="bg2">
                    <a:lumMod val="75000"/>
                  </a:schemeClr>
                </a:solidFill>
                <a:latin typeface="Candara Light" panose="020E0502030303020204" pitchFamily="34" charset="0"/>
                <a:ea typeface="Times New Roman" panose="02020603050405020304" pitchFamily="18" charset="0"/>
              </a:rPr>
              <a:t> byl </a:t>
            </a:r>
            <a:r>
              <a:rPr lang="cs-CZ" sz="2000" b="1" dirty="0">
                <a:solidFill>
                  <a:schemeClr val="bg2">
                    <a:lumMod val="75000"/>
                  </a:schemeClr>
                </a:solidFill>
                <a:effectLst/>
                <a:latin typeface="Candara Light" panose="020E0502030303020204" pitchFamily="34" charset="0"/>
                <a:ea typeface="Times New Roman" panose="02020603050405020304" pitchFamily="18" charset="0"/>
              </a:rPr>
              <a:t> vedoucím střediska neodkladné resuscitace v Hradci Králové.</a:t>
            </a:r>
          </a:p>
          <a:p>
            <a:pPr algn="just"/>
            <a:endParaRPr lang="cs-CZ" sz="2000" b="1" dirty="0">
              <a:solidFill>
                <a:schemeClr val="bg2">
                  <a:lumMod val="75000"/>
                </a:schemeClr>
              </a:solidFill>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effectLst/>
                <a:latin typeface="Candara Light" panose="020E0502030303020204" pitchFamily="34" charset="0"/>
                <a:ea typeface="Times New Roman" panose="02020603050405020304" pitchFamily="18" charset="0"/>
              </a:rPr>
              <a:t>Jako lékař publikoval více než 50 prací v odborných časopisech, více než 80 přednášek na celostátních kongresech u nás i v zahraničí. </a:t>
            </a:r>
            <a:r>
              <a:rPr lang="cs-CZ" sz="2000" b="1" dirty="0">
                <a:solidFill>
                  <a:schemeClr val="bg2">
                    <a:lumMod val="75000"/>
                  </a:schemeClr>
                </a:solidFill>
                <a:latin typeface="Candara Light" panose="020E0502030303020204" pitchFamily="34" charset="0"/>
                <a:ea typeface="Times New Roman" panose="02020603050405020304" pitchFamily="18" charset="0"/>
              </a:rPr>
              <a:t>V roce 2000 editoval první publikaci v České republice s názvem Medicína katastrof a hromadných neštěstí. V roce 2014 vydal s kolegy rozšířené druhé vydání této publikace Zdravotnictví a integrovaný záchranný systém při hromadných neštěstích a katastrofách. </a:t>
            </a:r>
          </a:p>
          <a:p>
            <a:pPr algn="just"/>
            <a:endParaRPr lang="cs-CZ" sz="2000" b="1" dirty="0">
              <a:solidFill>
                <a:schemeClr val="bg2">
                  <a:lumMod val="75000"/>
                </a:schemeClr>
              </a:solidFill>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latin typeface="Candara Light" panose="020E0502030303020204" pitchFamily="34" charset="0"/>
                <a:ea typeface="Times New Roman" panose="02020603050405020304" pitchFamily="18" charset="0"/>
              </a:rPr>
              <a:t>Je držitelem „Čestné medaile“ za IZS udělenou ministrem vnitra, Stanislavem Grossem v roce 2001. Od roku 2010 byl poslancem Parlamentu ČR, kde zastával funkci místopředsedy ve Výboru pro zdravotnictví, byl také členem Výboru pro obranu a bezpečnost a několika dalších podvýborů. </a:t>
            </a:r>
          </a:p>
          <a:p>
            <a:pPr algn="just"/>
            <a:endParaRPr lang="cs-CZ" sz="2000" b="1" dirty="0">
              <a:solidFill>
                <a:schemeClr val="bg2">
                  <a:lumMod val="75000"/>
                </a:schemeClr>
              </a:solidFill>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latin typeface="Candara Light" panose="020E0502030303020204" pitchFamily="34" charset="0"/>
                <a:ea typeface="Times New Roman" panose="02020603050405020304" pitchFamily="18" charset="0"/>
              </a:rPr>
              <a:t>MUDr. Jiří Štětina se významně podílel na rozvoji poskytování přednemocniční neodkladné péče a jeho činnost překračovala hranice kraje, kde působil. </a:t>
            </a:r>
          </a:p>
          <a:p>
            <a:pPr algn="just"/>
            <a:r>
              <a:rPr lang="cs-CZ" sz="2000" b="1" dirty="0">
                <a:solidFill>
                  <a:schemeClr val="bg2">
                    <a:lumMod val="75000"/>
                  </a:schemeClr>
                </a:solidFill>
                <a:latin typeface="Candara Light" panose="020E0502030303020204" pitchFamily="34" charset="0"/>
                <a:ea typeface="Times New Roman" panose="02020603050405020304" pitchFamily="18" charset="0"/>
              </a:rPr>
              <a:t>Je vysoce erudovaným odborníkem na zmíněnou problematiku a jeho přínos pro obor je nezpochybnitelný. </a:t>
            </a:r>
          </a:p>
          <a:p>
            <a:pPr algn="just"/>
            <a:endParaRPr lang="cs-CZ" sz="2000" b="1" dirty="0">
              <a:solidFill>
                <a:schemeClr val="bg2">
                  <a:lumMod val="75000"/>
                </a:schemeClr>
              </a:solidFill>
              <a:effectLst/>
              <a:latin typeface="Candara Light" panose="020E0502030303020204" pitchFamily="34" charset="0"/>
              <a:ea typeface="Times New Roman" panose="02020603050405020304" pitchFamily="18" charset="0"/>
            </a:endParaRPr>
          </a:p>
          <a:p>
            <a:pPr algn="just"/>
            <a:r>
              <a:rPr lang="cs-CZ" sz="2000" b="1" dirty="0">
                <a:solidFill>
                  <a:schemeClr val="bg2">
                    <a:lumMod val="75000"/>
                  </a:schemeClr>
                </a:solidFill>
                <a:effectLst/>
                <a:latin typeface="Candara Light" panose="020E0502030303020204" pitchFamily="34" charset="0"/>
                <a:ea typeface="Times New Roman" panose="02020603050405020304" pitchFamily="18" charset="0"/>
              </a:rPr>
              <a:t>Udělení Ceny prezidenta AZZS ČR je výrazem úcty a poděkováním za jeho celoživotní práci. </a:t>
            </a:r>
          </a:p>
          <a:p>
            <a:endParaRPr lang="cs-CZ" sz="2000" dirty="0">
              <a:latin typeface="Candara Light" panose="020E0502030303020204" pitchFamily="34" charset="0"/>
              <a:ea typeface="Times New Roman" panose="02020603050405020304" pitchFamily="18" charset="0"/>
            </a:endParaRPr>
          </a:p>
          <a:p>
            <a:r>
              <a:rPr lang="cs-CZ" sz="2400" dirty="0">
                <a:effectLst/>
                <a:latin typeface="Candara Light" panose="020E0502030303020204" pitchFamily="34" charset="0"/>
                <a:ea typeface="Times New Roman" panose="02020603050405020304" pitchFamily="18" charset="0"/>
              </a:rPr>
              <a:t>  </a:t>
            </a:r>
            <a:endParaRPr lang="cs-CZ" sz="2400" dirty="0">
              <a:latin typeface="Candara Light" panose="020E0502030303020204" pitchFamily="34" charset="0"/>
            </a:endParaRPr>
          </a:p>
          <a:p>
            <a:endParaRPr lang="cs-CZ" sz="2400" dirty="0">
              <a:latin typeface="Candara Light" panose="020E0502030303020204" pitchFamily="34" charset="0"/>
            </a:endParaRPr>
          </a:p>
          <a:p>
            <a:endParaRPr lang="cs-CZ" dirty="0"/>
          </a:p>
        </p:txBody>
      </p:sp>
    </p:spTree>
    <p:extLst>
      <p:ext uri="{BB962C8B-B14F-4D97-AF65-F5344CB8AC3E}">
        <p14:creationId xmlns:p14="http://schemas.microsoft.com/office/powerpoint/2010/main" val="37156947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3" name="TextovéPole 2">
            <a:extLst>
              <a:ext uri="{FF2B5EF4-FFF2-40B4-BE49-F238E27FC236}">
                <a16:creationId xmlns:a16="http://schemas.microsoft.com/office/drawing/2014/main" id="{9BA8AB44-B33E-BEBC-5950-B35FB0E1404C}"/>
              </a:ext>
            </a:extLst>
          </p:cNvPr>
          <p:cNvSpPr txBox="1"/>
          <p:nvPr/>
        </p:nvSpPr>
        <p:spPr>
          <a:xfrm>
            <a:off x="773723" y="731522"/>
            <a:ext cx="16276320" cy="9140964"/>
          </a:xfrm>
          <a:prstGeom prst="rect">
            <a:avLst/>
          </a:prstGeom>
          <a:noFill/>
        </p:spPr>
        <p:txBody>
          <a:bodyPr wrap="square">
            <a:spAutoFit/>
          </a:bodyPr>
          <a:lstStyle/>
          <a:p>
            <a:pPr algn="just"/>
            <a:r>
              <a:rPr lang="cs-CZ" sz="2800" b="1" dirty="0">
                <a:solidFill>
                  <a:schemeClr val="bg2">
                    <a:lumMod val="75000"/>
                  </a:schemeClr>
                </a:solidFill>
                <a:latin typeface="Candara Light" panose="020E0502030303020204" pitchFamily="34" charset="0"/>
                <a:sym typeface="Wingdings" panose="05000000000000000000" pitchFamily="2" charset="2"/>
              </a:rPr>
              <a:t>Věra Luhanová pracuje na ZZS Karlovarského kraje necelých pět let, ale i za tak krátkou dobu obohatila náš tým o mnoho zajímavých podnětů. Je zdravotní sestrou se specializací ARIP, zkušeností staniční sestry a má vystudovanou i sociální práci na VOŠ Cheb, kde nyní vyučuje odborné předměty. Přes 10 let působí také jako hospicová sestra v Hospicu Sv. Jiří v Chebu.</a:t>
            </a:r>
          </a:p>
          <a:p>
            <a:pPr algn="just"/>
            <a:endParaRPr lang="cs-CZ" sz="2800" b="1" dirty="0">
              <a:solidFill>
                <a:schemeClr val="bg2">
                  <a:lumMod val="75000"/>
                </a:schemeClr>
              </a:solidFill>
              <a:latin typeface="Candara Light" panose="020E0502030303020204" pitchFamily="34" charset="0"/>
              <a:sym typeface="Wingdings" panose="05000000000000000000" pitchFamily="2" charset="2"/>
            </a:endParaRP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Díky jejím bohatým zkušenostem a obrovskému rozhledu ve zdravotní a sociální problematice má neskutečný přehled, díky němuž dokáže systémově posouvat kvalitu péče poskytované ZZS KVK.</a:t>
            </a: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V roce 2022 se přihlásila do 1. ročníku Programu individuálního rozvoje zaměstnanců ZZS KVK s projektem „Organizace návazné péče u paliativně relevantních pacientů a křehkých seniorů“, ke kterým ZZS v celé ČR hojně vyjíždí. Cílem projektu bylo naučit operátorky a záchranáře tyto pacienty identifikovat a označit je               v dokumentaci pro další práci koordinátorek návazné péče. Ty pomáhají zprostředkovat takový typ péče, který je pro pacienta nejlepší a který jim ZZS zpravidla nemůže zajistit. </a:t>
            </a:r>
          </a:p>
          <a:p>
            <a:pPr algn="just"/>
            <a:endParaRPr lang="cs-CZ" sz="2800" b="1" dirty="0">
              <a:solidFill>
                <a:schemeClr val="bg2">
                  <a:lumMod val="75000"/>
                </a:schemeClr>
              </a:solidFill>
              <a:latin typeface="Candara Light" panose="020E0502030303020204" pitchFamily="34" charset="0"/>
              <a:sym typeface="Wingdings" panose="05000000000000000000" pitchFamily="2" charset="2"/>
            </a:endParaRP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Díky Věrky nápadu, na jehož realizaci se podílela školením zaměstnanců a zapojením spolupracujících organizací, jsme za rok 2023 takto pomohli 360 pacientům, přičemž jsme opakovaně vyjeli pouze k 19 z nich.</a:t>
            </a: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Věrka je mimořádně aktivní  i v občanském životě, kde založila organizaci Nádech Cheb podporující rodiny samoživitelek. V roce 2021 získala ocenění Křesadlo pro dobrovolníky v Karlovarském kraji a cenu VIA – srdcař roku, v dalším roce pak cenu Diecézní charity.</a:t>
            </a:r>
          </a:p>
          <a:p>
            <a:pPr algn="just"/>
            <a:endParaRPr lang="cs-CZ" sz="2800" b="1" dirty="0">
              <a:solidFill>
                <a:schemeClr val="bg2">
                  <a:lumMod val="75000"/>
                </a:schemeClr>
              </a:solidFill>
              <a:latin typeface="Candara Light" panose="020E0502030303020204" pitchFamily="34" charset="0"/>
              <a:sym typeface="Wingdings" panose="05000000000000000000" pitchFamily="2" charset="2"/>
            </a:endParaRPr>
          </a:p>
          <a:p>
            <a:pPr algn="just"/>
            <a:r>
              <a:rPr lang="cs-CZ" sz="2800" b="1" dirty="0">
                <a:solidFill>
                  <a:schemeClr val="bg2">
                    <a:lumMod val="75000"/>
                  </a:schemeClr>
                </a:solidFill>
                <a:latin typeface="Candara Light" panose="020E0502030303020204" pitchFamily="34" charset="0"/>
                <a:sym typeface="Wingdings" panose="05000000000000000000" pitchFamily="2" charset="2"/>
              </a:rPr>
              <a:t>Věrka je sice drobná žena, ale s obrovskou energií a velkým srdcem a ZZS Karlovarského kraje je velmi hrdá, že ji má ve svých řadách. Věrko, jsi skvělá a my Ti  moc děkujeme!!!</a:t>
            </a:r>
          </a:p>
        </p:txBody>
      </p:sp>
    </p:spTree>
    <p:extLst>
      <p:ext uri="{BB962C8B-B14F-4D97-AF65-F5344CB8AC3E}">
        <p14:creationId xmlns:p14="http://schemas.microsoft.com/office/powerpoint/2010/main" val="22612537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Pardubického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3" name="Obrázek 6">
            <a:extLst>
              <a:ext uri="{FF2B5EF4-FFF2-40B4-BE49-F238E27FC236}">
                <a16:creationId xmlns:a16="http://schemas.microsoft.com/office/drawing/2014/main" id="{31BA8962-5C80-E5D7-9D42-0AD747C02A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0067" y="1577469"/>
            <a:ext cx="2921379" cy="13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5635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cxnSp>
        <p:nvCxnSpPr>
          <p:cNvPr id="147" name="Google Shape;147;p17"/>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6" name="TextovéPole 5">
            <a:extLst>
              <a:ext uri="{FF2B5EF4-FFF2-40B4-BE49-F238E27FC236}">
                <a16:creationId xmlns:a16="http://schemas.microsoft.com/office/drawing/2014/main" id="{11A31618-58C1-9139-4EF9-963DF980B8CA}"/>
              </a:ext>
            </a:extLst>
          </p:cNvPr>
          <p:cNvSpPr txBox="1"/>
          <p:nvPr/>
        </p:nvSpPr>
        <p:spPr>
          <a:xfrm>
            <a:off x="112541" y="2232923"/>
            <a:ext cx="9031459" cy="3847207"/>
          </a:xfrm>
          <a:prstGeom prst="rect">
            <a:avLst/>
          </a:prstGeom>
          <a:noFill/>
        </p:spPr>
        <p:txBody>
          <a:bodyPr wrap="square">
            <a:spAutoFit/>
          </a:bodyPr>
          <a:lstStyle/>
          <a:p>
            <a:pPr algn="ctr"/>
            <a:r>
              <a:rPr lang="cs-CZ" sz="6000" b="1" dirty="0">
                <a:solidFill>
                  <a:schemeClr val="accent1">
                    <a:lumMod val="75000"/>
                  </a:schemeClr>
                </a:solidFill>
                <a:latin typeface="Candara Light" panose="020E0502030303020204" pitchFamily="34" charset="0"/>
              </a:rPr>
              <a:t>Janu Zamastilovou</a:t>
            </a:r>
          </a:p>
          <a:p>
            <a:pPr algn="ctr"/>
            <a:r>
              <a:rPr lang="cs-CZ" sz="2800" b="1" dirty="0">
                <a:solidFill>
                  <a:schemeClr val="accent1">
                    <a:lumMod val="75000"/>
                  </a:schemeClr>
                </a:solidFill>
                <a:latin typeface="Candara Light" panose="020E0502030303020204" pitchFamily="34" charset="0"/>
              </a:rPr>
              <a:t>vedoucí sestru výjezdové základny ve Vysokém Mýtě</a:t>
            </a:r>
          </a:p>
          <a:p>
            <a:pPr algn="ctr"/>
            <a:r>
              <a:rPr lang="cs-CZ" sz="6000" b="1" dirty="0">
                <a:solidFill>
                  <a:schemeClr val="accent1">
                    <a:lumMod val="75000"/>
                  </a:schemeClr>
                </a:solidFill>
                <a:latin typeface="Candara Light" panose="020E0502030303020204" pitchFamily="34" charset="0"/>
              </a:rPr>
              <a:t>  </a:t>
            </a:r>
          </a:p>
          <a:p>
            <a:pPr algn="ctr"/>
            <a:r>
              <a:rPr lang="cs-CZ" sz="4800" b="1" dirty="0">
                <a:solidFill>
                  <a:schemeClr val="accent1">
                    <a:lumMod val="75000"/>
                  </a:schemeClr>
                </a:solidFill>
                <a:latin typeface="Candara Light" panose="020E0502030303020204" pitchFamily="34" charset="0"/>
              </a:rPr>
              <a:t>za oddanost a příkladnou práci </a:t>
            </a:r>
          </a:p>
          <a:p>
            <a:pPr algn="ctr"/>
            <a:r>
              <a:rPr lang="cs-CZ" sz="4800" b="1" dirty="0">
                <a:solidFill>
                  <a:schemeClr val="accent1">
                    <a:lumMod val="75000"/>
                  </a:schemeClr>
                </a:solidFill>
                <a:latin typeface="Candara Light" panose="020E0502030303020204" pitchFamily="34" charset="0"/>
              </a:rPr>
              <a:t>pro ZZS Pardubického kraje</a:t>
            </a:r>
          </a:p>
        </p:txBody>
      </p:sp>
      <p:pic>
        <p:nvPicPr>
          <p:cNvPr id="4" name="Obrázek 3">
            <a:extLst>
              <a:ext uri="{FF2B5EF4-FFF2-40B4-BE49-F238E27FC236}">
                <a16:creationId xmlns:a16="http://schemas.microsoft.com/office/drawing/2014/main" id="{AC7958CF-F016-557A-B7DD-F56902AD82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1654" y="521439"/>
            <a:ext cx="8274315" cy="9158068"/>
          </a:xfrm>
          <a:prstGeom prst="rect">
            <a:avLst/>
          </a:prstGeom>
        </p:spPr>
      </p:pic>
    </p:spTree>
    <p:extLst>
      <p:ext uri="{BB962C8B-B14F-4D97-AF65-F5344CB8AC3E}">
        <p14:creationId xmlns:p14="http://schemas.microsoft.com/office/powerpoint/2010/main" val="25033883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
            <a:lum/>
          </a:blip>
          <a:srcRect/>
          <a:tile tx="0" ty="0" sx="100000" sy="100000" flip="none" algn="tl"/>
        </a:blipFill>
        <a:effectLst/>
      </p:bgPr>
    </p:bg>
    <p:spTree>
      <p:nvGrpSpPr>
        <p:cNvPr id="1" name="Shape 225"/>
        <p:cNvGrpSpPr/>
        <p:nvPr/>
      </p:nvGrpSpPr>
      <p:grpSpPr>
        <a:xfrm>
          <a:off x="0" y="0"/>
          <a:ext cx="0" cy="0"/>
          <a:chOff x="0" y="0"/>
          <a:chExt cx="0" cy="0"/>
        </a:xfrm>
      </p:grpSpPr>
      <p:cxnSp>
        <p:nvCxnSpPr>
          <p:cNvPr id="234" name="Google Shape;234;p21"/>
          <p:cNvCxnSpPr/>
          <p:nvPr/>
        </p:nvCxnSpPr>
        <p:spPr>
          <a:xfrm>
            <a:off x="402032" y="9765560"/>
            <a:ext cx="17483937" cy="0"/>
          </a:xfrm>
          <a:prstGeom prst="straightConnector1">
            <a:avLst/>
          </a:prstGeom>
          <a:noFill/>
          <a:ln w="38100" cap="flat" cmpd="sng">
            <a:solidFill>
              <a:srgbClr val="000000"/>
            </a:solidFill>
            <a:prstDash val="solid"/>
            <a:round/>
            <a:headEnd type="none" w="sm" len="sm"/>
            <a:tailEnd type="none" w="sm" len="sm"/>
          </a:ln>
        </p:spPr>
      </p:cxnSp>
      <p:sp>
        <p:nvSpPr>
          <p:cNvPr id="4" name="TextovéPole 3">
            <a:extLst>
              <a:ext uri="{FF2B5EF4-FFF2-40B4-BE49-F238E27FC236}">
                <a16:creationId xmlns:a16="http://schemas.microsoft.com/office/drawing/2014/main" id="{850530D4-CC27-D4E6-E165-5B234DD817B5}"/>
              </a:ext>
            </a:extLst>
          </p:cNvPr>
          <p:cNvSpPr txBox="1"/>
          <p:nvPr/>
        </p:nvSpPr>
        <p:spPr>
          <a:xfrm>
            <a:off x="970672" y="1231761"/>
            <a:ext cx="14883618" cy="6040243"/>
          </a:xfrm>
          <a:prstGeom prst="rect">
            <a:avLst/>
          </a:prstGeom>
          <a:noFill/>
        </p:spPr>
        <p:txBody>
          <a:bodyPr wrap="square">
            <a:spAutoFit/>
          </a:bodyPr>
          <a:lstStyle/>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rPr>
              <a:t>Jana Zamastilová nastoupila na pozici sestry specialistky dne 1. 4. 2001 na výjezdové stanoviště Zdravotnické záchranné služby Pardubického kraje ve Vysokém Mýtě. Od roku 2018 je Jana vedoucí sestrou této základny a zároveň pracuje ve výjezdu.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rPr>
              <a:t>Profese záchranáře se stala jejím největším koníčkem a považuje ji za celoživotní poslání a štěstí. Ocenění si velice váží. Zároveň ho také vnímá jako ocenění pro všechny své kolegy z domovské výjezdové základny ve Vysokém Mýtě. </a:t>
            </a:r>
          </a:p>
          <a:p>
            <a:pPr algn="just">
              <a:lnSpc>
                <a:spcPct val="115000"/>
              </a:lnSpc>
              <a:spcAft>
                <a:spcPts val="1000"/>
              </a:spcAft>
            </a:pPr>
            <a:r>
              <a:rPr lang="cs-CZ" sz="3200" b="1" dirty="0">
                <a:solidFill>
                  <a:schemeClr val="bg2">
                    <a:lumMod val="75000"/>
                  </a:schemeClr>
                </a:solidFill>
                <a:effectLst/>
                <a:latin typeface="Candara Light" panose="020E0502030303020204" pitchFamily="34" charset="0"/>
                <a:ea typeface="Calibri" panose="020F0502020204030204" pitchFamily="34" charset="0"/>
              </a:rPr>
              <a:t>V průběhu společně strávených let v zaměstnání se stali kolegové zároveň přáteli. Ti si jí váží zejména pro její pracovní nasazení, organizační schopnosti, veselou a usměvavou tvář, upřímnost a nikdy neutuchající energii.</a:t>
            </a:r>
          </a:p>
          <a:p>
            <a:pPr algn="just">
              <a:lnSpc>
                <a:spcPct val="115000"/>
              </a:lnSpc>
              <a:spcAft>
                <a:spcPts val="1000"/>
              </a:spcAft>
            </a:pPr>
            <a:endParaRPr lang="cs-CZ" sz="2800" b="1" dirty="0">
              <a:solidFill>
                <a:srgbClr val="002060"/>
              </a:solidFill>
              <a:effectLst/>
              <a:latin typeface="Candara Light"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29207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894" y="0"/>
            <a:ext cx="18383790" cy="10287000"/>
          </a:xfrm>
          <a:prstGeom prst="rect">
            <a:avLst/>
          </a:prstGeom>
          <a:noFill/>
          <a:ln>
            <a:noFill/>
          </a:ln>
        </p:spPr>
      </p:pic>
      <p:cxnSp>
        <p:nvCxnSpPr>
          <p:cNvPr id="218" name="Google Shape;218;p20"/>
          <p:cNvCxnSpPr/>
          <p:nvPr/>
        </p:nvCxnSpPr>
        <p:spPr>
          <a:xfrm>
            <a:off x="402032" y="9765560"/>
            <a:ext cx="17483937" cy="0"/>
          </a:xfrm>
          <a:prstGeom prst="straightConnector1">
            <a:avLst/>
          </a:prstGeom>
          <a:noFill/>
          <a:ln w="38100" cap="flat" cmpd="sng">
            <a:solidFill>
              <a:srgbClr val="FFFFFF"/>
            </a:solidFill>
            <a:prstDash val="solid"/>
            <a:round/>
            <a:headEnd type="none" w="sm" len="sm"/>
            <a:tailEnd type="none" w="sm" len="sm"/>
          </a:ln>
        </p:spPr>
      </p:cxnSp>
      <p:sp>
        <p:nvSpPr>
          <p:cNvPr id="6" name="TextovéPole 5">
            <a:extLst>
              <a:ext uri="{FF2B5EF4-FFF2-40B4-BE49-F238E27FC236}">
                <a16:creationId xmlns:a16="http://schemas.microsoft.com/office/drawing/2014/main" id="{1B38D16E-A442-2A02-00C5-B5855F3C2933}"/>
              </a:ext>
            </a:extLst>
          </p:cNvPr>
          <p:cNvSpPr txBox="1"/>
          <p:nvPr/>
        </p:nvSpPr>
        <p:spPr>
          <a:xfrm>
            <a:off x="6125379" y="1282124"/>
            <a:ext cx="1176059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Zdravotnická záchranná služba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6000" b="1" i="0" u="none" strike="noStrike" kern="0" cap="none" spc="0" normalizeH="0" baseline="0" noProof="0" dirty="0">
                <a:ln>
                  <a:noFill/>
                </a:ln>
                <a:solidFill>
                  <a:schemeClr val="bg1">
                    <a:lumMod val="75000"/>
                  </a:schemeClr>
                </a:solidFill>
                <a:effectLst/>
                <a:uLnTx/>
                <a:uFillTx/>
                <a:latin typeface="Candara Light" panose="020E0502030303020204" pitchFamily="34" charset="0"/>
                <a:cs typeface="Arial"/>
                <a:sym typeface="Arial"/>
              </a:rPr>
              <a:t>Olomouckého kraje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4800" b="1" i="0" u="none" strike="noStrike" kern="0" cap="none" spc="0" normalizeH="0" baseline="0" noProof="0" dirty="0">
              <a:ln>
                <a:noFill/>
              </a:ln>
              <a:solidFill>
                <a:srgbClr val="000000"/>
              </a:solidFill>
              <a:effectLst/>
              <a:uLnTx/>
              <a:uFillTx/>
              <a:latin typeface="Candara Light" panose="020E0502030303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nominuje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na cenu AZZS ČR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4800" b="1" i="0" u="none" strike="noStrike" kern="0" cap="none" spc="0" normalizeH="0" baseline="0" noProof="0" dirty="0">
                <a:ln>
                  <a:noFill/>
                </a:ln>
                <a:solidFill>
                  <a:schemeClr val="bg1"/>
                </a:solidFill>
                <a:effectLst/>
                <a:uLnTx/>
                <a:uFillTx/>
                <a:latin typeface="Candara Light" panose="020E0502030303020204" pitchFamily="34" charset="0"/>
                <a:cs typeface="Arial"/>
                <a:sym typeface="Arial"/>
              </a:rPr>
              <a:t>za rok 2024</a:t>
            </a:r>
          </a:p>
        </p:txBody>
      </p:sp>
      <p:pic>
        <p:nvPicPr>
          <p:cNvPr id="2" name="Obrázek 1">
            <a:extLst>
              <a:ext uri="{FF2B5EF4-FFF2-40B4-BE49-F238E27FC236}">
                <a16:creationId xmlns:a16="http://schemas.microsoft.com/office/drawing/2014/main" id="{ED9AD14B-7D1F-5B2D-8ECF-76A93EC03C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5017" y="1550232"/>
            <a:ext cx="1550435" cy="1588066"/>
          </a:xfrm>
          <a:prstGeom prst="rect">
            <a:avLst/>
          </a:prstGeom>
        </p:spPr>
      </p:pic>
    </p:spTree>
    <p:extLst>
      <p:ext uri="{BB962C8B-B14F-4D97-AF65-F5344CB8AC3E}">
        <p14:creationId xmlns:p14="http://schemas.microsoft.com/office/powerpoint/2010/main" val="3056609943"/>
      </p:ext>
    </p:extLst>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10710</TotalTime>
  <Words>3669</Words>
  <Application>Microsoft Office PowerPoint</Application>
  <PresentationFormat>Vlastní</PresentationFormat>
  <Paragraphs>344</Paragraphs>
  <Slides>44</Slides>
  <Notes>44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44</vt:i4>
      </vt:variant>
    </vt:vector>
  </HeadingPairs>
  <TitlesOfParts>
    <vt:vector size="49" baseType="lpstr">
      <vt:lpstr>Bahnschrift Light Condensed</vt:lpstr>
      <vt:lpstr>Candara Light</vt:lpstr>
      <vt:lpstr>Arial</vt:lpstr>
      <vt:lpstr>Calibri</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Málková Michaela</dc:creator>
  <cp:lastModifiedBy>Kafková Petra</cp:lastModifiedBy>
  <cp:revision>73</cp:revision>
  <dcterms:modified xsi:type="dcterms:W3CDTF">2024-04-18T13:20:33Z</dcterms:modified>
</cp:coreProperties>
</file>