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Garet Bold" panose="020B0604020202020204" charset="-18"/>
      <p:regular r:id="rId50"/>
    </p:embeddedFont>
    <p:embeddedFont>
      <p:font typeface="Garet Heavy" panose="020B0604020202020204" charset="-18"/>
      <p:regular r:id="rId51"/>
    </p:embeddedFont>
    <p:embeddedFont>
      <p:font typeface="Montserrat Bold" panose="020B0604020202020204" charset="-18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-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339" y="-3342705"/>
            <a:ext cx="14432466" cy="14432466"/>
          </a:xfrm>
          <a:custGeom>
            <a:avLst/>
            <a:gdLst/>
            <a:ahLst/>
            <a:cxnLst/>
            <a:rect l="l" t="t" r="r" b="b"/>
            <a:pathLst>
              <a:path w="14432466" h="14432466">
                <a:moveTo>
                  <a:pt x="0" y="0"/>
                </a:moveTo>
                <a:lnTo>
                  <a:pt x="14432465" y="0"/>
                </a:lnTo>
                <a:lnTo>
                  <a:pt x="14432465" y="14432466"/>
                </a:lnTo>
                <a:lnTo>
                  <a:pt x="0" y="1443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942308" y="3184986"/>
            <a:ext cx="14080853" cy="801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53"/>
              </a:lnSpc>
            </a:pPr>
            <a:r>
              <a:rPr lang="en-US" sz="15038" b="1" spc="-28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AZZS</a:t>
            </a:r>
            <a:r>
              <a:rPr lang="cs-CZ" sz="15038" b="1" spc="-28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</a:t>
            </a:r>
            <a:r>
              <a:rPr lang="en-US" sz="15038" b="1" spc="-28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ČR za </a:t>
            </a:r>
            <a:r>
              <a:rPr lang="en-US" sz="15038" b="1" spc="-28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rok</a:t>
            </a:r>
            <a:r>
              <a:rPr lang="en-US" sz="15038" b="1" spc="-28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2026</a:t>
            </a:r>
          </a:p>
          <a:p>
            <a:pPr algn="r">
              <a:lnSpc>
                <a:spcPts val="21053"/>
              </a:lnSpc>
            </a:pPr>
            <a:endParaRPr lang="en-US" sz="15038" b="1" spc="-285" dirty="0">
              <a:solidFill>
                <a:srgbClr val="2C2C2C"/>
              </a:solidFill>
              <a:latin typeface="Garet Heavy"/>
              <a:ea typeface="Garet Heavy"/>
              <a:cs typeface="Garet Heavy"/>
              <a:sym typeface="Garet Heavy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6172200"/>
            <a:ext cx="6339328" cy="4114800"/>
          </a:xfrm>
          <a:custGeom>
            <a:avLst/>
            <a:gdLst/>
            <a:ahLst/>
            <a:cxnLst/>
            <a:rect l="l" t="t" r="r" b="b"/>
            <a:pathLst>
              <a:path w="6339328" h="4114800">
                <a:moveTo>
                  <a:pt x="0" y="0"/>
                </a:moveTo>
                <a:lnTo>
                  <a:pt x="6339328" y="0"/>
                </a:lnTo>
                <a:lnTo>
                  <a:pt x="6339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742950"/>
            <a:ext cx="9996699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0"/>
              </a:lnSpc>
            </a:pPr>
            <a:r>
              <a:rPr lang="en-US" sz="15000" b="1" spc="-28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Cena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29985" y="2257597"/>
            <a:ext cx="2793176" cy="25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20"/>
              </a:lnSpc>
            </a:pPr>
            <a:r>
              <a:rPr lang="en-US" sz="2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16.4.2026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15424" y="1173585"/>
            <a:ext cx="2207737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20"/>
              </a:lnSpc>
            </a:pPr>
            <a:r>
              <a:rPr lang="en-US" sz="2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25. BRNĚNSKÉ DNY URGENTNÍ MEDICÍNY</a:t>
            </a:r>
          </a:p>
        </p:txBody>
      </p:sp>
      <p:sp>
        <p:nvSpPr>
          <p:cNvPr id="8" name="Freeform 8"/>
          <p:cNvSpPr/>
          <p:nvPr/>
        </p:nvSpPr>
        <p:spPr>
          <a:xfrm>
            <a:off x="7610089" y="9076548"/>
            <a:ext cx="4056970" cy="1077275"/>
          </a:xfrm>
          <a:custGeom>
            <a:avLst/>
            <a:gdLst/>
            <a:ahLst/>
            <a:cxnLst/>
            <a:rect l="l" t="t" r="r" b="b"/>
            <a:pathLst>
              <a:path w="4056970" h="1077275">
                <a:moveTo>
                  <a:pt x="0" y="0"/>
                </a:moveTo>
                <a:lnTo>
                  <a:pt x="4056970" y="0"/>
                </a:lnTo>
                <a:lnTo>
                  <a:pt x="4056970" y="1077275"/>
                </a:lnTo>
                <a:lnTo>
                  <a:pt x="0" y="1077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" r="-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206839" y="9473897"/>
            <a:ext cx="7081161" cy="33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500" b="1" spc="-47">
                <a:solidFill>
                  <a:srgbClr val="2C2C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25. Brněnské dny urgentní medicíny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BÝVAL</a:t>
            </a:r>
            <a:r>
              <a:rPr lang="cs-CZ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ÉHO</a:t>
            </a:r>
            <a:r>
              <a:rPr lang="en-US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PRIMÁŘ</a:t>
            </a:r>
            <a:r>
              <a:rPr lang="cs-CZ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E</a:t>
            </a:r>
            <a:r>
              <a:rPr lang="en-US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OBLASTI KLADNO A LÉKAŘ</a:t>
            </a:r>
            <a:r>
              <a:rPr lang="cs-CZ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E</a:t>
            </a:r>
            <a:r>
              <a:rPr lang="en-US" sz="2499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ZZS SK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271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obětavou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Středočeského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kraje, za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profesionální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přístup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odbornost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zásadní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přínos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endParaRPr lang="en-US" sz="3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38996" r="-3899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MUDr. Viktora Rybáčka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3786724" cy="650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dráhu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zahájil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MUDr. Viktor </a:t>
            </a:r>
            <a:r>
              <a:rPr lang="en-US" sz="2192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Rybáček</a:t>
            </a: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1986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anesteziologicko-resuscitačního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oddělení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Okresního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ústavu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národního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zdraví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Kladně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Po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šestnácti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letech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nemocniční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praxe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rozhodl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zkušenosti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prohloubit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nastoupil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2003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jmenován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okresního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ÚSZS SK pro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okres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Kladno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následně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působil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primář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konce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2025.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Během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získal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respekt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erudovaný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odborník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komunikativní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chápavý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Kolegové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výjezdových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skupin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mluví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spolehlivém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parťákovi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vždy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možné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obrátit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nasazení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dokázal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zachovat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klid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nadhled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dobrou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náladu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Tradičně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sloužil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Silvestra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vždy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oporou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těch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nejnáročnějších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chvílích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profesionalitu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přístup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mu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patří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upřímné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hluboký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respekt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Jihomoravského kraje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  <p:sp>
        <p:nvSpPr>
          <p:cNvPr id="7" name="Freeform 7" descr="Upscale Image"/>
          <p:cNvSpPr/>
          <p:nvPr/>
        </p:nvSpPr>
        <p:spPr>
          <a:xfrm>
            <a:off x="1028700" y="4361014"/>
            <a:ext cx="5243057" cy="5243057"/>
          </a:xfrm>
          <a:custGeom>
            <a:avLst/>
            <a:gdLst/>
            <a:ahLst/>
            <a:cxnLst/>
            <a:rect l="l" t="t" r="r" b="b"/>
            <a:pathLst>
              <a:path w="5243057" h="5243057">
                <a:moveTo>
                  <a:pt x="0" y="0"/>
                </a:moveTo>
                <a:lnTo>
                  <a:pt x="5243057" y="0"/>
                </a:lnTo>
                <a:lnTo>
                  <a:pt x="5243057" y="5243058"/>
                </a:lnTo>
                <a:lnTo>
                  <a:pt x="0" y="5243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VRCHNÍ SESTRU ÚO HODONÍN, ZÁCHRANÁŘKU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dlouholetou činnost a za významný přínos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 záchranné službě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Jihomoravského kraje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Petru Kotáskovou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3786724" cy="699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1985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Petra </a:t>
            </a: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Kotásková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sestra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lůžka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Hodonín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1996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stále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výjezdu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jihomoravské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Později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navíc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vypracovala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vrchní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sestry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ÚO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Hodonín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  <a:endParaRPr lang="cs-CZ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Petra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nesmírně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pracovitá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důsledná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vstřícná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přísná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spravedlivá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Každý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vnímá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„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člověka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správném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místě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“.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Můžete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naprosto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spolehnout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můžete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být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jistí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vám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pomůže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osobním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budete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-li 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potřebovat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Nešetří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času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ani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námahy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Všichni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 proto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Stíhá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kromě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ještě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něco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dalšího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? Ano. Je 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sportovkyně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cestovatelka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Vždycky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bavila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atletika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lyže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volejbal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Zkrátka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sportovkyně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tělem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duší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vždy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sáhne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nejvyšší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limity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laťku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klade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Pokud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cestování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pak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umí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užít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odpočinek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…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Petra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rodinu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babičkou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vnoučat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maximální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množství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času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milující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obětavá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spoustu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přátel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společenská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chutná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víno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mimochodem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společně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manželem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pěstuje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vlastní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 aby toho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nebylo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městě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Ratíškovice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každoročně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pořádání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pochodů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cykloturistiky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Je 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renesanční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my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moc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teď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můžeme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to,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l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4450210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Ústeckého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16747" b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NÁMĚSTKA ŘÍZENÍ KVALITY A PÉČE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3775420"/>
            <a:ext cx="7153608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dlouholetý profesionální přínos 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ZZS Ústeckého kraje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21489"/>
            <a:ext cx="8212598" cy="10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 b="1" spc="-74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Ing. Bc. Ondřeje Kounovského, MBA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66800" y="2628900"/>
            <a:ext cx="13786724" cy="408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Když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Ondřej </a:t>
            </a:r>
            <a:r>
              <a:rPr lang="en-US" sz="2192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Kounovský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2005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nastupoval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málokdo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tušil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stane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hlavních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architektů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Prošel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náročným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křtem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ZOS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terénu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Mostě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Kadani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Právě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tyto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zkušenosti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něj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dělají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náměstka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co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terénu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obnáší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Říká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detailech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 Ondřej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detaily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(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)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málokdo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Přesto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dělá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lidskostí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zápalem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pro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inspirací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Tato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tabulky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směrnice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především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neúnavnou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energii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srdce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Ústeckém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 let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bije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Ondřeji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držíš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lati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dobré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náladě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513082" y="5709285"/>
            <a:ext cx="3021099" cy="3549015"/>
          </a:xfrm>
          <a:custGeom>
            <a:avLst/>
            <a:gdLst/>
            <a:ahLst/>
            <a:cxnLst/>
            <a:rect l="l" t="t" r="r" b="b"/>
            <a:pathLst>
              <a:path w="3021099" h="3549015">
                <a:moveTo>
                  <a:pt x="0" y="0"/>
                </a:moveTo>
                <a:lnTo>
                  <a:pt x="3021099" y="0"/>
                </a:lnTo>
                <a:lnTo>
                  <a:pt x="3021099" y="3549015"/>
                </a:lnTo>
                <a:lnTo>
                  <a:pt x="0" y="3549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 Jihočeského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213010"/>
            <a:ext cx="7153608" cy="12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VEDOUCÍ LÉKAŘKU OBLASTNÍHO STŘEDISKA TÁBOR</a:t>
            </a:r>
          </a:p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ZDRAVOTNICKÉ ZÁCHRANNÉ SLUŽBY JIHOČESKÉHO KRAJE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dlouholetý profesionální přínos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 záchranné službě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Jihočeského kraje </a:t>
            </a:r>
          </a:p>
          <a:p>
            <a:pPr algn="ctr">
              <a:lnSpc>
                <a:spcPts val="3030"/>
              </a:lnSpc>
            </a:pPr>
            <a:endParaRPr lang="en-US" sz="3000" b="1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24931" b="-2493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21489"/>
            <a:ext cx="8212598" cy="50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800" b="1" spc="-7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 MUDr. Naděždu Dobrovodskou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339" y="-3342705"/>
            <a:ext cx="14432466" cy="14432466"/>
          </a:xfrm>
          <a:custGeom>
            <a:avLst/>
            <a:gdLst/>
            <a:ahLst/>
            <a:cxnLst/>
            <a:rect l="l" t="t" r="r" b="b"/>
            <a:pathLst>
              <a:path w="14432466" h="14432466">
                <a:moveTo>
                  <a:pt x="0" y="0"/>
                </a:moveTo>
                <a:lnTo>
                  <a:pt x="14432465" y="0"/>
                </a:lnTo>
                <a:lnTo>
                  <a:pt x="14432465" y="14432466"/>
                </a:lnTo>
                <a:lnTo>
                  <a:pt x="0" y="1443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923925"/>
            <a:ext cx="1195548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 spc="-9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Vážené</a:t>
            </a:r>
            <a:r>
              <a:rPr lang="en-US" sz="5000" b="1" spc="-9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</a:t>
            </a:r>
            <a:r>
              <a:rPr lang="en-US" sz="5000" b="1" spc="-9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dámy</a:t>
            </a:r>
            <a:r>
              <a:rPr lang="en-US" sz="5000" b="1" spc="-9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a </a:t>
            </a:r>
            <a:r>
              <a:rPr lang="en-US" sz="5000" b="1" spc="-9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pánové</a:t>
            </a:r>
            <a:r>
              <a:rPr lang="en-US" sz="5000" b="1" spc="-9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, </a:t>
            </a:r>
            <a:r>
              <a:rPr lang="en-US" sz="5000" b="1" spc="-9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milí</a:t>
            </a:r>
            <a:r>
              <a:rPr lang="en-US" sz="5000" b="1" spc="-9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 </a:t>
            </a:r>
            <a:r>
              <a:rPr lang="en-US" sz="5000" b="1" spc="-95" dirty="0" err="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hosté</a:t>
            </a:r>
            <a:r>
              <a:rPr lang="en-US" sz="5000" b="1" spc="-95" dirty="0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113686"/>
            <a:ext cx="13786724" cy="74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vítám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slavnostním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předávání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Ceny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úvod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poděkoval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těm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podílel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dnešního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večera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především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ám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jste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dnes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ať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kolegové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hosté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ctí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jste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přijali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společně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podílíte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oslavě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výjimečných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osobností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</a:t>
            </a:r>
            <a:r>
              <a:rPr lang="cs-CZ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ré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nasazením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přispívají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Tento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okamžik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věnován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těm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denně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dokazují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profesionalita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lidskost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nejsou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slova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skutečné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hodnoty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jimiž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řídí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letošním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13.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ročníku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udílení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C</a:t>
            </a:r>
            <a:r>
              <a:rPr lang="cs-CZ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eny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bude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uděleno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15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Mezi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nominovanými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opět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zastoupeno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spektrum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ZZS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Všichni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odvádí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vynikající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někteří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opravdu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léta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 proto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dnes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chceme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vyjádřit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zasloužené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uznání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815424" y="1173585"/>
            <a:ext cx="2207737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20"/>
              </a:lnSpc>
            </a:pPr>
            <a:r>
              <a:rPr lang="en-US" sz="2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25. BRNĚNSKÉ DNY URGENTNÍ MEDICÍNY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29985" y="2257597"/>
            <a:ext cx="2793176" cy="25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20"/>
              </a:lnSpc>
            </a:pPr>
            <a:r>
              <a:rPr lang="en-US" sz="2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16.4.2026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3786724" cy="699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MUDr. Naděžda </a:t>
            </a: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Dobrovodská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rodačka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Tábora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absolvování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gymnázia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vystudovala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Fakultu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všeobecného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Univerzity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Karlovy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Praze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promovala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1983.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počátku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dráhy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anesteziologie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resuscitace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atestaci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I.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II.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stupně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později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licenci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výkon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činnosti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samostatné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praxi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kariéru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zahájila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Benešově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následně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anesteziologicko-resuscitačním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oddělení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OÚNZ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Lípě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Na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začátku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90. let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vrátila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rodného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Tábora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sekundární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táborské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nemocnice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2002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dráha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spojila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dodnes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2005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pověřena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vedením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následně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jmenována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podílela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výjezdových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skupin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regionu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čtyřiceti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praxe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z toho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desetiletích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službách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předává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mladším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nadále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kmenová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ZZS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Jihočeského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profesionální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odbornost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přínos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poskytování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Jihočeském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48000" y="1866900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Libereckého kraje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  <p:sp>
        <p:nvSpPr>
          <p:cNvPr id="7" name="Freeform 7" descr="Upscale Image"/>
          <p:cNvSpPr/>
          <p:nvPr/>
        </p:nvSpPr>
        <p:spPr>
          <a:xfrm>
            <a:off x="1222251" y="5709285"/>
            <a:ext cx="3602761" cy="3602761"/>
          </a:xfrm>
          <a:custGeom>
            <a:avLst/>
            <a:gdLst/>
            <a:ahLst/>
            <a:cxnLst/>
            <a:rect l="l" t="t" r="r" b="b"/>
            <a:pathLst>
              <a:path w="3602761" h="3602761">
                <a:moveTo>
                  <a:pt x="0" y="0"/>
                </a:moveTo>
                <a:lnTo>
                  <a:pt x="3602761" y="0"/>
                </a:lnTo>
                <a:lnTo>
                  <a:pt x="3602761" y="3602761"/>
                </a:lnTo>
                <a:lnTo>
                  <a:pt x="0" y="360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ZDRAVOTNICKOU ZÁCHRANÁŘKU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profesionální přístup a záchranu lidského života ve volném čase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16747" b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Mgr. Veroniku Chalupovou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66800" y="3086100"/>
            <a:ext cx="13786724" cy="296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Veronika Chalupová 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příkladnou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záchranářkou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přípravě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budoucí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záchranářské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generace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Ve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volném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čase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aktivnímu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odpočinku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Když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loňském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běžela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půlmaraton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Třeboni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běžců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náhle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zkolaboval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Veronika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několik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dalších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závodníků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zareagovali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zcela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příkladně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zavolali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pomoc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běžce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podařilo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místě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zresuscitovat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Poté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Veronika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závod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doběhla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Zareagovala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jak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zdravotník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reagovat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58094" y="4582241"/>
            <a:ext cx="6163450" cy="4362892"/>
          </a:xfrm>
          <a:custGeom>
            <a:avLst/>
            <a:gdLst/>
            <a:ahLst/>
            <a:cxnLst/>
            <a:rect l="l" t="t" r="r" b="b"/>
            <a:pathLst>
              <a:path w="6163450" h="4362892">
                <a:moveTo>
                  <a:pt x="0" y="0"/>
                </a:moveTo>
                <a:lnTo>
                  <a:pt x="6163450" y="0"/>
                </a:lnTo>
                <a:lnTo>
                  <a:pt x="6163450" y="4362892"/>
                </a:lnTo>
                <a:lnTo>
                  <a:pt x="0" y="4362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Plzeňského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VEDOUCÍHO ÚSEKU AUTOPROVOZU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dlouholetý přínos ZZS Plzeňského kraje </a:t>
            </a:r>
          </a:p>
          <a:p>
            <a:pPr algn="ctr">
              <a:lnSpc>
                <a:spcPts val="3030"/>
              </a:lnSpc>
            </a:pPr>
            <a:endParaRPr lang="en-US" sz="3000" b="1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16747" b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Davida Jarolíma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219200" y="3162300"/>
            <a:ext cx="13786724" cy="2660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David Jarolím 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 u ZZS PK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stará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všechno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co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kola,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především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můžeme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vyrážet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našimi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pacienty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moderních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dobře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vybavených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vozech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soukromí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spíše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klidný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rodinný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typ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žádný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pecivál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cvičí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lyžuje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dokáže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řídit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téměř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všechno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kromě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ponorky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letadla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velkým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koníčkem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vášní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veteráni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motocyklů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zemědělské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techniky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kromě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nejbližších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miluje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Chorvatsko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 to jak z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lodi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pobřeží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Davide,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moc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děkujeme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699400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0"/>
                </a:moveTo>
                <a:lnTo>
                  <a:pt x="9334718" y="11626010"/>
                </a:lnTo>
                <a:lnTo>
                  <a:pt x="9334718" y="0"/>
                </a:lnTo>
                <a:lnTo>
                  <a:pt x="0" y="0"/>
                </a:lnTo>
                <a:lnTo>
                  <a:pt x="0" y="1162601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66227" y="5709285"/>
            <a:ext cx="3314808" cy="3314808"/>
          </a:xfrm>
          <a:custGeom>
            <a:avLst/>
            <a:gdLst/>
            <a:ahLst/>
            <a:cxnLst/>
            <a:rect l="l" t="t" r="r" b="b"/>
            <a:pathLst>
              <a:path w="3314808" h="3314808">
                <a:moveTo>
                  <a:pt x="0" y="0"/>
                </a:moveTo>
                <a:lnTo>
                  <a:pt x="3314808" y="0"/>
                </a:lnTo>
                <a:lnTo>
                  <a:pt x="3314808" y="3314808"/>
                </a:lnTo>
                <a:lnTo>
                  <a:pt x="0" y="3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Zlínského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NÁMĚSTKA LÉČEBNÉ PÉČE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dlouholetý přínos 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 záchranné službě Zlínského kraje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MUDr. Doriána Pfeifera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3786724" cy="63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MUDr. Dorián Pfeifer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náměstek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léčebné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Zlínského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poskytování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  <a:endParaRPr lang="cs-CZ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absolvování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fakulty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Univerzity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Palackého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1998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zahájil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dráhu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Městské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nemocnici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Ostrava-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Fifejdy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2005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specializaci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postupně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vyprofiloval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respektovaného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odborníka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kariéře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zavádění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změn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spolupracoval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projektu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mobilní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iktové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jednotky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regionu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Valašské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Meziříčí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přičemž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přispívá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zvyšování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dostupnosti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současné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odpovídá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především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koncepci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PNP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Zlínském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směřování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vzdělávání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pracovníků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zajištění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standardu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poskytované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MUDr.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Doriánu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Pfeiferovi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uděleno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kvalitní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odbornost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přínos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5709285"/>
            <a:ext cx="4087112" cy="4087112"/>
          </a:xfrm>
          <a:custGeom>
            <a:avLst/>
            <a:gdLst/>
            <a:ahLst/>
            <a:cxnLst/>
            <a:rect l="l" t="t" r="r" b="b"/>
            <a:pathLst>
              <a:path w="4087112" h="4087112">
                <a:moveTo>
                  <a:pt x="0" y="0"/>
                </a:moveTo>
                <a:lnTo>
                  <a:pt x="4087112" y="0"/>
                </a:lnTo>
                <a:lnTo>
                  <a:pt x="4087112" y="4087112"/>
                </a:lnTo>
                <a:lnTo>
                  <a:pt x="0" y="4087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hlavního města Prahy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79552" y="5503387"/>
            <a:ext cx="3888159" cy="3888159"/>
          </a:xfrm>
          <a:custGeom>
            <a:avLst/>
            <a:gdLst/>
            <a:ahLst/>
            <a:cxnLst/>
            <a:rect l="l" t="t" r="r" b="b"/>
            <a:pathLst>
              <a:path w="3888159" h="3888159">
                <a:moveTo>
                  <a:pt x="0" y="0"/>
                </a:moveTo>
                <a:lnTo>
                  <a:pt x="3888158" y="0"/>
                </a:lnTo>
                <a:lnTo>
                  <a:pt x="3888158" y="3888159"/>
                </a:lnTo>
                <a:lnTo>
                  <a:pt x="0" y="3888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Olomouckého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12174" b="-10200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0374" y="2542081"/>
            <a:ext cx="7153608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ŘIDIČE RYCHLÉ LÉKAŘSKÉ POMOCI Z VÝJEZDOVÉ ZÁKLADNY JESENÍK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celoživotní přínos Zdravotnické záchranné službě Olomouckého kraje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Jiřího Jelínka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990600" y="2247900"/>
            <a:ext cx="13786724" cy="566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Jiří Jelínek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zahájil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1997 Kurz DNR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Ostravě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Jeseníku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nastoupil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téhož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řidiče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Následně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pokračoval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studiu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Brně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2000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ukončil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studium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kurzu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RZP.</a:t>
            </a:r>
            <a:endParaRPr lang="cs-CZ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2004 – 2006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pověřen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výkonem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funkce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řidiče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výjezdových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skupin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Územního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Jeseník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Jako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řidič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rychlé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pomoci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vozidlech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RZP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RLP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doposud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rady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ochotně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předává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začínajícím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řidičům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1998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zrodu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metodického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zaměstnání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Rallye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Rejvíz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endParaRPr lang="cs-CZ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metodickém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zaměstnání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pátých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tříd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</a:t>
            </a:r>
            <a:r>
              <a:rPr lang="cs-CZ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matikou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názvem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Helpíkův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pohár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Helpíkův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pohár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obdržel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2018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Záchranářský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kříž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soukromém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komunální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politice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2014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zastupitelem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města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Jeseník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Miluje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přírodu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cestování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turistiku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každého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bez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rozdílu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ochoten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udělat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maximum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možného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celoživotní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motto je: </a:t>
            </a:r>
            <a:endParaRPr lang="cs-CZ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„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Hlavně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klidu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”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41356" y="4737100"/>
            <a:ext cx="4764550" cy="4764550"/>
          </a:xfrm>
          <a:custGeom>
            <a:avLst/>
            <a:gdLst/>
            <a:ahLst/>
            <a:cxnLst/>
            <a:rect l="l" t="t" r="r" b="b"/>
            <a:pathLst>
              <a:path w="4764550" h="4764550">
                <a:moveTo>
                  <a:pt x="0" y="0"/>
                </a:moveTo>
                <a:lnTo>
                  <a:pt x="4764550" y="0"/>
                </a:lnTo>
                <a:lnTo>
                  <a:pt x="4764550" y="4764550"/>
                </a:lnTo>
                <a:lnTo>
                  <a:pt x="0" y="4764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Královéhradeckého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0374" y="2542081"/>
            <a:ext cx="7153608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ZÁSTUPKYNI VEDOUCÍHO OPERÁTORA KZOS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3775420"/>
            <a:ext cx="715360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rozvoj operačního řízení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Jaroslavu Krenčíkovou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143000" y="2324100"/>
            <a:ext cx="13786724" cy="482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Paní</a:t>
            </a: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Jaroslava </a:t>
            </a:r>
            <a:r>
              <a:rPr lang="en-US" sz="2192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Krenčíková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nastoupila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ZZS KHK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ihned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ukončení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školy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2009.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Záhy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začala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specializovat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problematiku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operačního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operátora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KZOS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brzy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stává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jedním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pracovníků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KZOS.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Trvale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technickém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rozvoji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KZOS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Královéhradeckém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Neustále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zajištění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provozu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pracoviště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Jaroslava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Krenčíková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zásadní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skvělých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parametrech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fungování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KZOS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Královéhradeckém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Operačnímu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řízení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mimo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rámec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členkou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výboru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Sekce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operačního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řízení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společnosti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katastrof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pravidelnou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členkou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porotách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soutěžích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operátorů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například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soutěži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Zlaté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sluchátko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přínos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operačního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řízení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ZZS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patří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velký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5842021"/>
            <a:ext cx="4815795" cy="2270436"/>
          </a:xfrm>
          <a:custGeom>
            <a:avLst/>
            <a:gdLst/>
            <a:ahLst/>
            <a:cxnLst/>
            <a:rect l="l" t="t" r="r" b="b"/>
            <a:pathLst>
              <a:path w="4815795" h="2270436">
                <a:moveTo>
                  <a:pt x="0" y="0"/>
                </a:moveTo>
                <a:lnTo>
                  <a:pt x="4815795" y="0"/>
                </a:lnTo>
                <a:lnTo>
                  <a:pt x="4815795" y="2270436"/>
                </a:lnTo>
                <a:lnTo>
                  <a:pt x="0" y="2270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Pardubického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0374" y="2542081"/>
            <a:ext cx="7153608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STANIČNÍHO ZÁCHRANÁŘE VZ CHRUDIM A LEKTORA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3775420"/>
            <a:ext cx="7153608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vedení výjezdové základny Chrudim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Tomáše Dvořáka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219200" y="2400300"/>
            <a:ext cx="13786724" cy="4328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Mgr. Tomáš Dvořák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absolvent SZŠ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Šumperk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Fakultě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studií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Univerzity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Pardubice,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později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úspěšně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dokončil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magisterské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studium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řízení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2022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specializovanou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způsobilost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Chrudimi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lektor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Vzdělávacího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výcvikového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Pardubického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vzdělávání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studentů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záchranářství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provází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odbornými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stážemi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výuce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Univerzitě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Pardubice a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ostatní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mohou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vždy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obrátit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09930" y="5709285"/>
            <a:ext cx="3827402" cy="3827402"/>
          </a:xfrm>
          <a:custGeom>
            <a:avLst/>
            <a:gdLst/>
            <a:ahLst/>
            <a:cxnLst/>
            <a:rect l="l" t="t" r="r" b="b"/>
            <a:pathLst>
              <a:path w="3827402" h="3827402">
                <a:moveTo>
                  <a:pt x="0" y="0"/>
                </a:moveTo>
                <a:lnTo>
                  <a:pt x="3827402" y="0"/>
                </a:lnTo>
                <a:lnTo>
                  <a:pt x="3827402" y="3827402"/>
                </a:lnTo>
                <a:lnTo>
                  <a:pt x="0" y="3827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Kraje Vysočina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14310" b="-1431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LÉKAŘKU ZZS HL. MĚSTA PRAHY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celoživotní přinos urgentní medicíně, v níž dokázala spojit špičkovou odbornost i srdce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MUDr. Milanu Pokornou, Ph.D.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Janu Křížovou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40374" y="2542081"/>
            <a:ext cx="7153608" cy="9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ZÁCHRANÁŘKU ZDRAVOTNICKÉ ZÁCHRANNÉ SLUŽBY </a:t>
            </a:r>
          </a:p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KRAJE VYSOČINA</a:t>
            </a:r>
          </a:p>
        </p:txBody>
      </p:sp>
      <p:sp>
        <p:nvSpPr>
          <p:cNvPr id="5" name="Freeform 5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mimořádný přínos a dlouholetou službu </a:t>
            </a:r>
          </a:p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ZZS Kraje Vysočina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16747" r="-1674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004229" y="1938033"/>
            <a:ext cx="2425898" cy="339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2500" b="1" spc="-47">
                <a:solidFill>
                  <a:srgbClr val="8F929E"/>
                </a:solidFill>
                <a:latin typeface="Garet Heavy"/>
                <a:ea typeface="Garet Heavy"/>
                <a:cs typeface="Garet Heavy"/>
                <a:sym typeface="Garet Heavy"/>
              </a:rPr>
              <a:t> IN MEMORIAM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66800" y="2476500"/>
            <a:ext cx="13786724" cy="466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Paní</a:t>
            </a: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Jana Křížová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Vysočina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Pelhřimov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2013–2025.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Bohužel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mladém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předčasně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opustila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odchod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hlubokou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ztrátou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kolektiv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prostředí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dobu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příkladem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profesionality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opravdového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vztahu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Vynikala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svědomitostí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spolehlivostí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pozitivním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přístupem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odrážel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pacienty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každodenním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Dokázala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vytvářet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přátelské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podporující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prostředí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přirozenou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oporou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ochotně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předávala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zkušenosti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pomáhala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růst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jak 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stránce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in memoriam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výrazem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hluboké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úcty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zanechala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trvalou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stopu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srdcích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pacientů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l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41360" y="5709285"/>
            <a:ext cx="3364543" cy="3198513"/>
          </a:xfrm>
          <a:custGeom>
            <a:avLst/>
            <a:gdLst/>
            <a:ahLst/>
            <a:cxnLst/>
            <a:rect l="l" t="t" r="r" b="b"/>
            <a:pathLst>
              <a:path w="3364543" h="3198513">
                <a:moveTo>
                  <a:pt x="0" y="0"/>
                </a:moveTo>
                <a:lnTo>
                  <a:pt x="3364543" y="0"/>
                </a:lnTo>
                <a:lnTo>
                  <a:pt x="3364543" y="3198513"/>
                </a:lnTo>
                <a:lnTo>
                  <a:pt x="0" y="3198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Karlovarského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4695" r="-4695" b="-4585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Simonu Kratochvílovou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PR MANAŽERKU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0374" y="3775420"/>
            <a:ext cx="7153608" cy="777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reprezentaci organizace a činnost ambasadora Fast Heroes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66800" y="2324100"/>
            <a:ext cx="13786724" cy="4994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Simona </a:t>
            </a: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Kratochvílová</a:t>
            </a: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Karlovarského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2020.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Původně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nastoupila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časem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ukázalo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zájmy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širší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sahají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oblasti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médií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Poprvé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této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roli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představila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rámci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interního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programu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Talent Management,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přišla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nápadem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vytvořit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publikovat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sérii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podcastů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by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představila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různé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aspekty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karlovarské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Shodou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okolností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jsme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krátce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nato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hledali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nového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manažera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Simona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projevila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tuto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zájem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Začátky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nebyly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úplně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snadné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velice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rychle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ukázalo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skvělá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volba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Simona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této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vložila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srdce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obrovský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entuziasmus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systematické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správě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sociálních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sítí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podařilo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posílit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veřejný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obraz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naší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Nemalou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část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aktivit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osvětě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vzdělávání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zejména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školách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Aktivně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zapojuje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iniciativy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Fast Heroes,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jejímž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rámci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2025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mezinárodní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ambasadora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Fast Heroes, Frank’s Adult Advocate Award,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převzala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Bukurešti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l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153911" y="1899933"/>
            <a:ext cx="9204438" cy="11626011"/>
          </a:xfrm>
          <a:custGeom>
            <a:avLst/>
            <a:gdLst/>
            <a:ahLst/>
            <a:cxnLst/>
            <a:rect l="l" t="t" r="r" b="b"/>
            <a:pathLst>
              <a:path w="9204438" h="11626011">
                <a:moveTo>
                  <a:pt x="0" y="11626011"/>
                </a:moveTo>
                <a:lnTo>
                  <a:pt x="9204438" y="11626011"/>
                </a:lnTo>
                <a:lnTo>
                  <a:pt x="920443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 l="-14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261113" y="5709285"/>
            <a:ext cx="3785596" cy="2457196"/>
          </a:xfrm>
          <a:custGeom>
            <a:avLst/>
            <a:gdLst/>
            <a:ahLst/>
            <a:cxnLst/>
            <a:rect l="l" t="t" r="r" b="b"/>
            <a:pathLst>
              <a:path w="3785596" h="2457196">
                <a:moveTo>
                  <a:pt x="0" y="0"/>
                </a:moveTo>
                <a:lnTo>
                  <a:pt x="3785596" y="0"/>
                </a:lnTo>
                <a:lnTo>
                  <a:pt x="3785596" y="2457196"/>
                </a:lnTo>
                <a:lnTo>
                  <a:pt x="0" y="2457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243329"/>
            <a:ext cx="13663104" cy="141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Prezident Asociace zdravotnických záchranných služeb České republiky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431014"/>
            <a:ext cx="8212598" cy="103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spc="-76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MUDr. Marka Slabého, MBA, LL.M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40374" y="2542081"/>
            <a:ext cx="7153608" cy="127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EMERITNÍHO PREZIDENTA </a:t>
            </a:r>
          </a:p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ASOCIACE ZDRAVOTNICKÝCH ZÁCHRANNÝCH SLUŽEB ČESKÉ REPUBLIKY </a:t>
            </a:r>
          </a:p>
          <a:p>
            <a:pPr algn="ctr">
              <a:lnSpc>
                <a:spcPts val="2524"/>
              </a:lnSpc>
            </a:pPr>
            <a:endParaRPr lang="en-US" sz="2499" b="1">
              <a:solidFill>
                <a:srgbClr val="3688CA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640374" y="3775420"/>
            <a:ext cx="7153608" cy="15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významný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celoživotní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přínos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ctr">
              <a:lnSpc>
                <a:spcPts val="3030"/>
              </a:lnSpc>
            </a:pP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záchrannou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medicínu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  <a:p>
            <a:pPr algn="ctr">
              <a:lnSpc>
                <a:spcPts val="3030"/>
              </a:lnSpc>
            </a:pP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3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republice</a:t>
            </a:r>
            <a:endParaRPr lang="en-US" sz="3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l="-24931" r="-2493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009650"/>
            <a:ext cx="13786724" cy="899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MUDr. Marek Slabý, MBA, LL.M.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emeritní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prezident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senátor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Parlamentu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dlouholetý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ředitel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Jihočeského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dráha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tři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desetiletí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pevně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spjata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absolvování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Fakulty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dětského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fakulty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Univerzity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Karlovy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zahájil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kariéru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anesteziologickém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oddělení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nemocnice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Tábor.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počátku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devadesátých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let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věnoval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postupně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hlavním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posláním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2005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okresní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středisko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Táboře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stejném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jmenován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ředitelem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vzniklé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celokrajské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Jihočeského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kraje. Pod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vedením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ZZS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Jihočeského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kraje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výrazně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rozvinula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prošla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modernizací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technického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vybavení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posílila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úroveň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poskytované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důležitým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partnerem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budování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funkčního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systému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přednemocniční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neodkladné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návazností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nemocniční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péči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spolupráci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rámci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cs-CZ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ntegrovaného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systému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2009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zvolen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prezident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přispěl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tomu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respektovaným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partnerem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vládními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institucemi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Kromě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manažerské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současně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činnosti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dlouhodobě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věnoval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pedagogické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publikační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činnosti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působil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soudní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znalec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anesteziologie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resuscitace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Přednášel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odborných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konferencích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podílel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řešení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zásadních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otázek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organizace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celostátní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úrovni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Jako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člen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expertního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stál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zrodu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Zákona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Vedle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náročné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znám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milovník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veteránů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spanilých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motorkářských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jízd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krajinou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vůbec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co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voní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benzínem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olejem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poctivou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strojní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Rád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připomíná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dnešní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moderní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služba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stojí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generací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ji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budovaly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omezenými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prostředky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stejně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velkým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odhodláním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pomáhat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lidem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dnes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Prezident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Asociace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záchranných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služeb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republiky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mu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uděluje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toto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ocenění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výraz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hluboké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úcty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poděkování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celoživotní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339" y="-3342705"/>
            <a:ext cx="14432466" cy="14432466"/>
          </a:xfrm>
          <a:custGeom>
            <a:avLst/>
            <a:gdLst/>
            <a:ahLst/>
            <a:cxnLst/>
            <a:rect l="l" t="t" r="r" b="b"/>
            <a:pathLst>
              <a:path w="14432466" h="14432466">
                <a:moveTo>
                  <a:pt x="0" y="0"/>
                </a:moveTo>
                <a:lnTo>
                  <a:pt x="14432465" y="0"/>
                </a:lnTo>
                <a:lnTo>
                  <a:pt x="14432465" y="14432466"/>
                </a:lnTo>
                <a:lnTo>
                  <a:pt x="0" y="1443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254085" y="9020812"/>
            <a:ext cx="1659667" cy="1077275"/>
          </a:xfrm>
          <a:custGeom>
            <a:avLst/>
            <a:gdLst/>
            <a:ahLst/>
            <a:cxnLst/>
            <a:rect l="l" t="t" r="r" b="b"/>
            <a:pathLst>
              <a:path w="1659667" h="1077275">
                <a:moveTo>
                  <a:pt x="0" y="0"/>
                </a:moveTo>
                <a:lnTo>
                  <a:pt x="1659667" y="0"/>
                </a:lnTo>
                <a:lnTo>
                  <a:pt x="1659667" y="1077275"/>
                </a:lnTo>
                <a:lnTo>
                  <a:pt x="0" y="107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230590" y="9020812"/>
            <a:ext cx="4056970" cy="1077275"/>
          </a:xfrm>
          <a:custGeom>
            <a:avLst/>
            <a:gdLst/>
            <a:ahLst/>
            <a:cxnLst/>
            <a:rect l="l" t="t" r="r" b="b"/>
            <a:pathLst>
              <a:path w="4056970" h="1077275">
                <a:moveTo>
                  <a:pt x="0" y="0"/>
                </a:moveTo>
                <a:lnTo>
                  <a:pt x="4056971" y="0"/>
                </a:lnTo>
                <a:lnTo>
                  <a:pt x="4056971" y="1077275"/>
                </a:lnTo>
                <a:lnTo>
                  <a:pt x="0" y="1077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" r="-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816773" y="2225703"/>
            <a:ext cx="14654454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 spc="-17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Cena Asociace ZZS ČR</a:t>
            </a:r>
          </a:p>
          <a:p>
            <a:pPr algn="ctr">
              <a:lnSpc>
                <a:spcPts val="12599"/>
              </a:lnSpc>
            </a:pPr>
            <a:r>
              <a:rPr lang="en-US" sz="9000" b="1" spc="-17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63490" y="5739934"/>
            <a:ext cx="2207737" cy="192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25. BRNĚNSKÉ DNY URGENTNÍ MEDICÍNY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16773" y="7263934"/>
            <a:ext cx="279317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16.4.2026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7340" y="9418161"/>
            <a:ext cx="7431960" cy="33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  <a:spcBef>
                <a:spcPct val="0"/>
              </a:spcBef>
            </a:pPr>
            <a:r>
              <a:rPr lang="en-US" sz="2500" b="1" spc="-47">
                <a:solidFill>
                  <a:srgbClr val="2C2C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25. Brněnské dny urgentní medicíny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09650"/>
            <a:ext cx="13786724" cy="732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z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ikonických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fotek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pražské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zachycuje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ze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sil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snaží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vytrhnout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zdemolované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dveře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havarovaného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auta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němž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je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vážně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zraněný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člověk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Ta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fotografie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vypovídá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mnohem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více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jednom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zásahu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Je to symbol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obrovského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odhodlání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osobního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zápalu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energie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přesně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vystihuje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lékařku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snímku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Milanu</a:t>
            </a:r>
            <a:r>
              <a:rPr lang="en-US" sz="2000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Pokornou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Pražská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čest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uniformu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doktorka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Pokorná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obléká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od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roku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1988.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Patří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významným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osobnostem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urgentní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resuscitace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tisícovkám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výjezdů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akademické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činnosti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výraznému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podílu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zavádění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nových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postupů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vedoucích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rolích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kladla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kolegyně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nároky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stejně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sama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sebe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tomu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pomohla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vyrůst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hned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několika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generacím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záchranářů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Když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zároveň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získáte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důvěru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rychle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poznáte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mimořádnou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vstřícnost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pochopíte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proč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kolegové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přezdívají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Máma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Výrazně se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zapsala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mimo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svět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medicíny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–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autorka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libreta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baletního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představení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Srdce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uvedlo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Národní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divadlo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nebo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jako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krasobruslařka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reprezentovala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mezinárodních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soutěžích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sportovní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vášeň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pak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spojily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letošním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mistrovství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světa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krasobruslení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Praze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kde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členkou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zdravotnického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týmu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600"/>
              </a:lnSpc>
            </a:pPr>
            <a:endParaRPr lang="en-US" sz="2000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600"/>
              </a:lnSpc>
            </a:pP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Milana Pokorná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pomohla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nespočtu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pacientů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ovlivnila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podobu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oboru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profesně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formovala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řadu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svých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kolegů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Za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vším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co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dělá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přitom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stojí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mimořádná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energie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pevnost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právě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srdce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bije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pacienty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blízké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který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žije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000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naplno</a:t>
            </a:r>
            <a:r>
              <a:rPr lang="en-US" sz="2000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5709285"/>
            <a:ext cx="4113265" cy="3264496"/>
          </a:xfrm>
          <a:custGeom>
            <a:avLst/>
            <a:gdLst/>
            <a:ahLst/>
            <a:cxnLst/>
            <a:rect l="l" t="t" r="r" b="b"/>
            <a:pathLst>
              <a:path w="4113265" h="3264496">
                <a:moveTo>
                  <a:pt x="0" y="0"/>
                </a:moveTo>
                <a:lnTo>
                  <a:pt x="4113265" y="0"/>
                </a:lnTo>
                <a:lnTo>
                  <a:pt x="4113265" y="3264496"/>
                </a:lnTo>
                <a:lnTo>
                  <a:pt x="0" y="3264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4555663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Moravskoslezského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40374" y="2542081"/>
            <a:ext cx="7153608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499" b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NÁMĚSTKYNI PRO EKONOMIKU</a:t>
            </a:r>
          </a:p>
        </p:txBody>
      </p:sp>
      <p:sp>
        <p:nvSpPr>
          <p:cNvPr id="4" name="Freeform 4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640374" y="3775420"/>
            <a:ext cx="7153608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3000" b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 dlouholetou práci a přínos Zdravotnické záchranné službě Moravskoslezského kraje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241298" y="1354814"/>
            <a:ext cx="6234101" cy="62341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8563" y="0"/>
                  </a:moveTo>
                  <a:lnTo>
                    <a:pt x="784237" y="0"/>
                  </a:lnTo>
                  <a:cubicBezTo>
                    <a:pt x="791812" y="0"/>
                    <a:pt x="799078" y="3009"/>
                    <a:pt x="804434" y="8366"/>
                  </a:cubicBezTo>
                  <a:cubicBezTo>
                    <a:pt x="809791" y="13722"/>
                    <a:pt x="812800" y="20988"/>
                    <a:pt x="812800" y="28563"/>
                  </a:cubicBezTo>
                  <a:lnTo>
                    <a:pt x="812800" y="784237"/>
                  </a:lnTo>
                  <a:cubicBezTo>
                    <a:pt x="812800" y="791812"/>
                    <a:pt x="809791" y="799078"/>
                    <a:pt x="804434" y="804434"/>
                  </a:cubicBezTo>
                  <a:cubicBezTo>
                    <a:pt x="799078" y="809791"/>
                    <a:pt x="791812" y="812800"/>
                    <a:pt x="784237" y="812800"/>
                  </a:cubicBezTo>
                  <a:lnTo>
                    <a:pt x="28563" y="812800"/>
                  </a:lnTo>
                  <a:cubicBezTo>
                    <a:pt x="20988" y="812800"/>
                    <a:pt x="13722" y="809791"/>
                    <a:pt x="8366" y="804434"/>
                  </a:cubicBezTo>
                  <a:cubicBezTo>
                    <a:pt x="3009" y="799078"/>
                    <a:pt x="0" y="791812"/>
                    <a:pt x="0" y="784237"/>
                  </a:cubicBezTo>
                  <a:lnTo>
                    <a:pt x="0" y="28563"/>
                  </a:lnTo>
                  <a:cubicBezTo>
                    <a:pt x="0" y="20988"/>
                    <a:pt x="3009" y="13722"/>
                    <a:pt x="8366" y="8366"/>
                  </a:cubicBezTo>
                  <a:cubicBezTo>
                    <a:pt x="13722" y="3009"/>
                    <a:pt x="20988" y="0"/>
                    <a:pt x="28563" y="0"/>
                  </a:cubicBezTo>
                  <a:close/>
                </a:path>
              </a:pathLst>
            </a:custGeom>
            <a:blipFill>
              <a:blip r:embed="rId5"/>
              <a:stretch>
                <a:fillRect t="-5566" b="-55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440539"/>
            <a:ext cx="8212598" cy="52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 b="1" spc="-75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Marii Brodovou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66800" y="2247900"/>
            <a:ext cx="13786724" cy="408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Marie </a:t>
            </a:r>
            <a:r>
              <a:rPr lang="en-US" sz="2192" b="1" dirty="0" err="1">
                <a:solidFill>
                  <a:srgbClr val="3688CA"/>
                </a:solidFill>
                <a:latin typeface="Garet Bold"/>
                <a:ea typeface="Garet Bold"/>
                <a:cs typeface="Garet Bold"/>
                <a:sym typeface="Garet Bold"/>
              </a:rPr>
              <a:t>Brodová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pro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začala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2011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výkonného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ekonoma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později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ujala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pozice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vnitřní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kontroly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Následně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byla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jmenována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do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funkce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ekonomického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náměstka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Prožila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nejen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běžné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časy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ale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také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období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krizí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spojených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Covidem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specifickými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ekonomickými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výkyvy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dalšími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výzvami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jejímu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přístupu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tvrdé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analytičky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a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precizní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ekonomky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máme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špičkovou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zásahovou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techniku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moderní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stanoviště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možnost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skvělého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vzdělávání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…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prostě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vše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to, co z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nás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dělá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záchranku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vysoké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úrovni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Nikdy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jsme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díky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nebyli</a:t>
            </a:r>
            <a:r>
              <a:rPr lang="cs-CZ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ve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ztrátě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 </a:t>
            </a:r>
          </a:p>
          <a:p>
            <a:pPr algn="just">
              <a:lnSpc>
                <a:spcPts val="2850"/>
              </a:lnSpc>
            </a:pPr>
            <a:endParaRPr lang="en-US" sz="2192" b="1" dirty="0">
              <a:solidFill>
                <a:srgbClr val="2C2C2C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just">
              <a:lnSpc>
                <a:spcPts val="2850"/>
              </a:lnSpc>
            </a:pP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Maruško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skvělé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s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Tebou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pracovat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Tvůj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náhled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na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starost o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vlastní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rodinu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-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životní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i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tu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pracovní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, je </a:t>
            </a:r>
            <a:r>
              <a:rPr lang="en-US" sz="2192" b="1" dirty="0" err="1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obdivuhodný</a:t>
            </a:r>
            <a:r>
              <a:rPr lang="en-US" sz="2192" b="1" dirty="0">
                <a:solidFill>
                  <a:srgbClr val="2C2C2C"/>
                </a:solidFill>
                <a:latin typeface="Garet Bold"/>
                <a:ea typeface="Garet Bold"/>
                <a:cs typeface="Garet Bold"/>
                <a:sym typeface="Garet Bold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3023631" y="1899933"/>
            <a:ext cx="9334718" cy="11626011"/>
          </a:xfrm>
          <a:custGeom>
            <a:avLst/>
            <a:gdLst/>
            <a:ahLst/>
            <a:cxnLst/>
            <a:rect l="l" t="t" r="r" b="b"/>
            <a:pathLst>
              <a:path w="9334718" h="11626011">
                <a:moveTo>
                  <a:pt x="0" y="11626011"/>
                </a:moveTo>
                <a:lnTo>
                  <a:pt x="9334718" y="11626011"/>
                </a:lnTo>
                <a:lnTo>
                  <a:pt x="9334718" y="0"/>
                </a:lnTo>
                <a:lnTo>
                  <a:pt x="0" y="0"/>
                </a:lnTo>
                <a:lnTo>
                  <a:pt x="0" y="1162601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5679013" y="0"/>
            <a:ext cx="2608987" cy="1693470"/>
          </a:xfrm>
          <a:custGeom>
            <a:avLst/>
            <a:gdLst/>
            <a:ahLst/>
            <a:cxnLst/>
            <a:rect l="l" t="t" r="r" b="b"/>
            <a:pathLst>
              <a:path w="2608987" h="1693470">
                <a:moveTo>
                  <a:pt x="0" y="0"/>
                </a:moveTo>
                <a:lnTo>
                  <a:pt x="2608987" y="0"/>
                </a:lnTo>
                <a:lnTo>
                  <a:pt x="2608987" y="1693470"/>
                </a:lnTo>
                <a:lnTo>
                  <a:pt x="0" y="1693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86384" y="5709285"/>
            <a:ext cx="3274495" cy="3274495"/>
          </a:xfrm>
          <a:custGeom>
            <a:avLst/>
            <a:gdLst/>
            <a:ahLst/>
            <a:cxnLst/>
            <a:rect l="l" t="t" r="r" b="b"/>
            <a:pathLst>
              <a:path w="3274495" h="3274495">
                <a:moveTo>
                  <a:pt x="0" y="0"/>
                </a:moveTo>
                <a:lnTo>
                  <a:pt x="3274495" y="0"/>
                </a:lnTo>
                <a:lnTo>
                  <a:pt x="3274495" y="3274495"/>
                </a:lnTo>
                <a:lnTo>
                  <a:pt x="0" y="3274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162050"/>
            <a:ext cx="13663104" cy="164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en-US" sz="6399" b="1" spc="-121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Zdravotnická záchranná služba Středočeského kraje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56940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nominuje na cenu AZZS ČR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81575"/>
            <a:ext cx="136631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b="1" spc="-102">
                <a:solidFill>
                  <a:srgbClr val="2C2C2C"/>
                </a:solidFill>
                <a:latin typeface="Garet Heavy"/>
                <a:ea typeface="Garet Heavy"/>
                <a:cs typeface="Garet Heavy"/>
                <a:sym typeface="Garet Heavy"/>
              </a:rPr>
              <a:t>za rok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3309</Words>
  <Application>Microsoft Office PowerPoint</Application>
  <PresentationFormat>Vlastní</PresentationFormat>
  <Paragraphs>238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Garet Heavy</vt:lpstr>
      <vt:lpstr>Garet Bold</vt:lpstr>
      <vt:lpstr>Calibri</vt:lpstr>
      <vt:lpstr>Montserrat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Cena</dc:title>
  <dc:creator>Kafková Petra</dc:creator>
  <cp:lastModifiedBy>Kafková Petra</cp:lastModifiedBy>
  <cp:revision>12</cp:revision>
  <dcterms:created xsi:type="dcterms:W3CDTF">2006-08-16T00:00:00Z</dcterms:created>
  <dcterms:modified xsi:type="dcterms:W3CDTF">2026-04-19T17:26:26Z</dcterms:modified>
  <dc:identifier>DAHCUTSaBRU</dc:identifier>
</cp:coreProperties>
</file>